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40"/>
  </p:notesMasterIdLst>
  <p:handoutMasterIdLst>
    <p:handoutMasterId r:id="rId41"/>
  </p:handoutMasterIdLst>
  <p:sldIdLst>
    <p:sldId id="341" r:id="rId9"/>
    <p:sldId id="493" r:id="rId10"/>
    <p:sldId id="492" r:id="rId11"/>
    <p:sldId id="494" r:id="rId12"/>
    <p:sldId id="500" r:id="rId13"/>
    <p:sldId id="497" r:id="rId14"/>
    <p:sldId id="466" r:id="rId15"/>
    <p:sldId id="488" r:id="rId16"/>
    <p:sldId id="483" r:id="rId17"/>
    <p:sldId id="480" r:id="rId18"/>
    <p:sldId id="482" r:id="rId19"/>
    <p:sldId id="496" r:id="rId20"/>
    <p:sldId id="489" r:id="rId21"/>
    <p:sldId id="484" r:id="rId22"/>
    <p:sldId id="476" r:id="rId23"/>
    <p:sldId id="472" r:id="rId24"/>
    <p:sldId id="490" r:id="rId25"/>
    <p:sldId id="474" r:id="rId26"/>
    <p:sldId id="399" r:id="rId27"/>
    <p:sldId id="434" r:id="rId28"/>
    <p:sldId id="443" r:id="rId29"/>
    <p:sldId id="397" r:id="rId30"/>
    <p:sldId id="501" r:id="rId31"/>
    <p:sldId id="427" r:id="rId32"/>
    <p:sldId id="502" r:id="rId33"/>
    <p:sldId id="485" r:id="rId34"/>
    <p:sldId id="491" r:id="rId35"/>
    <p:sldId id="487" r:id="rId36"/>
    <p:sldId id="430" r:id="rId37"/>
    <p:sldId id="473" r:id="rId38"/>
    <p:sldId id="398" r:id="rId3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ynihan, Mandi" initials="MM" lastIdx="2" clrIdx="0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2" name="Alyssa Christian" initials="AC" lastIdx="8" clrIdx="1">
    <p:extLst>
      <p:ext uri="{19B8F6BF-5375-455C-9EA6-DF929625EA0E}">
        <p15:presenceInfo xmlns:p15="http://schemas.microsoft.com/office/powerpoint/2012/main" userId="Alyssa Christian" providerId="None"/>
      </p:ext>
    </p:extLst>
  </p:cmAuthor>
  <p:cmAuthor id="3" name="Casey-Macias, Catherine (CNE)" initials="CC(" lastIdx="14" clrIdx="2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62A"/>
    <a:srgbClr val="21372B"/>
    <a:srgbClr val="C2C2C2"/>
    <a:srgbClr val="DDD9C3"/>
    <a:srgbClr val="977B3C"/>
    <a:srgbClr val="EFB40F"/>
    <a:srgbClr val="004072"/>
    <a:srgbClr val="ECE1CA"/>
    <a:srgbClr val="EDE7DC"/>
    <a:srgbClr val="004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2" autoAdjust="0"/>
    <p:restoredTop sz="91798" autoAdjust="0"/>
  </p:normalViewPr>
  <p:slideViewPr>
    <p:cSldViewPr snapToGrid="0" snapToObjects="1">
      <p:cViewPr varScale="1">
        <p:scale>
          <a:sx n="60" d="100"/>
          <a:sy n="60" d="100"/>
        </p:scale>
        <p:origin x="80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53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DEF7B-788F-4F6C-9E69-3C7EECD35C69}" type="doc">
      <dgm:prSet loTypeId="urn:microsoft.com/office/officeart/2005/8/layout/list1" loCatId="list" qsTypeId="urn:microsoft.com/office/officeart/2005/8/quickstyle/3d3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B243AD36-C31C-4B45-8E39-2C9E03721D76}">
      <dgm:prSet phldrT="[Text]" custT="1"/>
      <dgm:spPr/>
      <dgm:t>
        <a:bodyPr/>
        <a:lstStyle/>
        <a:p>
          <a:pPr algn="l"/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Short-Term</a:t>
          </a:r>
        </a:p>
      </dgm:t>
    </dgm:pt>
    <dgm:pt modelId="{4780AA7A-9DD1-4330-B680-35EB2724F789}" type="parTrans" cxnId="{92C87A6B-787A-4C5E-A281-65482ED61E69}">
      <dgm:prSet/>
      <dgm:spPr/>
      <dgm:t>
        <a:bodyPr/>
        <a:lstStyle/>
        <a:p>
          <a:endParaRPr lang="en-US"/>
        </a:p>
      </dgm:t>
    </dgm:pt>
    <dgm:pt modelId="{D6CFB6BD-A619-495A-BC13-D09657F888FB}" type="sibTrans" cxnId="{92C87A6B-787A-4C5E-A281-65482ED61E69}">
      <dgm:prSet/>
      <dgm:spPr/>
      <dgm:t>
        <a:bodyPr/>
        <a:lstStyle/>
        <a:p>
          <a:endParaRPr lang="en-US"/>
        </a:p>
      </dgm:t>
    </dgm:pt>
    <dgm:pt modelId="{ABE92990-05AD-44EE-AABA-535F659C36D0}">
      <dgm:prSet phldrT="[Text]"/>
      <dgm:spPr>
        <a:ln>
          <a:noFill/>
        </a:ln>
      </dgm:spPr>
      <dgm:t>
        <a:bodyPr anchor="ctr"/>
        <a:lstStyle/>
        <a:p>
          <a:pPr algn="l"/>
          <a:r>
            <a:rPr lang="en-US" b="0" dirty="0">
              <a:solidFill>
                <a:srgbClr val="23362A"/>
              </a:solidFill>
            </a:rPr>
            <a:t>Less than one year, often within weeks</a:t>
          </a:r>
          <a:endParaRPr lang="en-US" dirty="0">
            <a:solidFill>
              <a:srgbClr val="23362A"/>
            </a:solidFill>
          </a:endParaRPr>
        </a:p>
      </dgm:t>
    </dgm:pt>
    <dgm:pt modelId="{BE07512B-04D8-4AE3-B5BD-EC9B259ABF11}" type="parTrans" cxnId="{94B116FE-0B2A-45B4-A882-AFBC273332E6}">
      <dgm:prSet/>
      <dgm:spPr/>
      <dgm:t>
        <a:bodyPr/>
        <a:lstStyle/>
        <a:p>
          <a:endParaRPr lang="en-US"/>
        </a:p>
      </dgm:t>
    </dgm:pt>
    <dgm:pt modelId="{8338DE21-6B9A-412E-873B-B19F07C3DD87}" type="sibTrans" cxnId="{94B116FE-0B2A-45B4-A882-AFBC273332E6}">
      <dgm:prSet/>
      <dgm:spPr/>
      <dgm:t>
        <a:bodyPr/>
        <a:lstStyle/>
        <a:p>
          <a:endParaRPr lang="en-US"/>
        </a:p>
      </dgm:t>
    </dgm:pt>
    <dgm:pt modelId="{70B8E51D-551C-4994-9E59-14AF765F055A}">
      <dgm:prSet phldrT="[Text]" custT="1"/>
      <dgm:spPr/>
      <dgm:t>
        <a:bodyPr/>
        <a:lstStyle/>
        <a:p>
          <a:pPr algn="l"/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Long-Term</a:t>
          </a:r>
        </a:p>
      </dgm:t>
    </dgm:pt>
    <dgm:pt modelId="{ED0BDB5F-3DA4-4E41-A324-ED8AFE444615}" type="parTrans" cxnId="{762C6B5A-67CA-493E-8340-993C0303C462}">
      <dgm:prSet/>
      <dgm:spPr/>
      <dgm:t>
        <a:bodyPr/>
        <a:lstStyle/>
        <a:p>
          <a:endParaRPr lang="en-US"/>
        </a:p>
      </dgm:t>
    </dgm:pt>
    <dgm:pt modelId="{50859774-947F-4015-AD62-8361B8955D67}" type="sibTrans" cxnId="{762C6B5A-67CA-493E-8340-993C0303C462}">
      <dgm:prSet/>
      <dgm:spPr/>
      <dgm:t>
        <a:bodyPr/>
        <a:lstStyle/>
        <a:p>
          <a:endParaRPr lang="en-US"/>
        </a:p>
      </dgm:t>
    </dgm:pt>
    <dgm:pt modelId="{B922ED1B-F6B6-4139-9942-FF2E0A2DEDEB}">
      <dgm:prSet phldrT="[Text]"/>
      <dgm:spPr/>
      <dgm:t>
        <a:bodyPr anchor="t"/>
        <a:lstStyle/>
        <a:p>
          <a:pPr algn="l"/>
          <a:r>
            <a:rPr lang="en-US" b="0" dirty="0">
              <a:solidFill>
                <a:srgbClr val="23362A"/>
              </a:solidFill>
            </a:rPr>
            <a:t>Requires longer commitment</a:t>
          </a:r>
          <a:endParaRPr lang="en-US" dirty="0">
            <a:solidFill>
              <a:srgbClr val="23362A"/>
            </a:solidFill>
          </a:endParaRPr>
        </a:p>
      </dgm:t>
    </dgm:pt>
    <dgm:pt modelId="{170E3421-DB62-41F2-B912-7F19F4FB6B1B}" type="parTrans" cxnId="{BFB47B39-9C4F-49C1-9389-CCB8528F9510}">
      <dgm:prSet/>
      <dgm:spPr/>
      <dgm:t>
        <a:bodyPr/>
        <a:lstStyle/>
        <a:p>
          <a:endParaRPr lang="en-US"/>
        </a:p>
      </dgm:t>
    </dgm:pt>
    <dgm:pt modelId="{5621179D-0567-4E77-92DC-8DE60983A4B6}" type="sibTrans" cxnId="{BFB47B39-9C4F-49C1-9389-CCB8528F9510}">
      <dgm:prSet/>
      <dgm:spPr/>
      <dgm:t>
        <a:bodyPr/>
        <a:lstStyle/>
        <a:p>
          <a:endParaRPr lang="en-US"/>
        </a:p>
      </dgm:t>
    </dgm:pt>
    <dgm:pt modelId="{399A91F2-5F65-4E87-8E25-978524261FDD}">
      <dgm:prSet phldrT="[Text]"/>
      <dgm:spPr>
        <a:ln>
          <a:noFill/>
        </a:ln>
      </dgm:spPr>
      <dgm:t>
        <a:bodyPr anchor="ctr"/>
        <a:lstStyle/>
        <a:p>
          <a:pPr algn="l"/>
          <a:r>
            <a:rPr lang="en-US" b="0" dirty="0">
              <a:solidFill>
                <a:srgbClr val="23362A"/>
              </a:solidFill>
            </a:rPr>
            <a:t>Example: set up an emergency fund of $1,000</a:t>
          </a:r>
          <a:endParaRPr lang="en-US" dirty="0">
            <a:solidFill>
              <a:srgbClr val="23362A"/>
            </a:solidFill>
          </a:endParaRPr>
        </a:p>
      </dgm:t>
    </dgm:pt>
    <dgm:pt modelId="{FAF99D7E-0E97-4023-B7B0-F4070BA66763}" type="parTrans" cxnId="{92025CD4-DC83-45C6-B13D-7BC1CC5EF13E}">
      <dgm:prSet/>
      <dgm:spPr/>
      <dgm:t>
        <a:bodyPr/>
        <a:lstStyle/>
        <a:p>
          <a:endParaRPr lang="en-US"/>
        </a:p>
      </dgm:t>
    </dgm:pt>
    <dgm:pt modelId="{A771E0D9-234F-4059-B1CA-2A5E47CB7A3F}" type="sibTrans" cxnId="{92025CD4-DC83-45C6-B13D-7BC1CC5EF13E}">
      <dgm:prSet/>
      <dgm:spPr/>
      <dgm:t>
        <a:bodyPr/>
        <a:lstStyle/>
        <a:p>
          <a:endParaRPr lang="en-US"/>
        </a:p>
      </dgm:t>
    </dgm:pt>
    <dgm:pt modelId="{D6550078-B96F-44DD-A7E3-E3E0432AB6B4}">
      <dgm:prSet phldrT="[Text]"/>
      <dgm:spPr/>
      <dgm:t>
        <a:bodyPr anchor="t"/>
        <a:lstStyle/>
        <a:p>
          <a:pPr algn="l"/>
          <a:r>
            <a:rPr lang="en-US" b="0" dirty="0">
              <a:solidFill>
                <a:srgbClr val="23362A"/>
              </a:solidFill>
            </a:rPr>
            <a:t>Example: buy a car for $15,000</a:t>
          </a:r>
          <a:endParaRPr lang="en-US" dirty="0">
            <a:solidFill>
              <a:srgbClr val="23362A"/>
            </a:solidFill>
          </a:endParaRPr>
        </a:p>
      </dgm:t>
    </dgm:pt>
    <dgm:pt modelId="{959187EC-FA57-49A0-AF27-A8453F9D4480}" type="parTrans" cxnId="{F279632C-2D14-432A-B669-4AE88ED991CC}">
      <dgm:prSet/>
      <dgm:spPr/>
      <dgm:t>
        <a:bodyPr/>
        <a:lstStyle/>
        <a:p>
          <a:endParaRPr lang="en-US"/>
        </a:p>
      </dgm:t>
    </dgm:pt>
    <dgm:pt modelId="{1B37E0C3-F503-4B17-853E-7AA224DDA0A3}" type="sibTrans" cxnId="{F279632C-2D14-432A-B669-4AE88ED991CC}">
      <dgm:prSet/>
      <dgm:spPr/>
      <dgm:t>
        <a:bodyPr/>
        <a:lstStyle/>
        <a:p>
          <a:endParaRPr lang="en-US"/>
        </a:p>
      </dgm:t>
    </dgm:pt>
    <dgm:pt modelId="{B8BEB442-D80D-41E2-91CD-29C6B6E17D68}" type="pres">
      <dgm:prSet presAssocID="{032DEF7B-788F-4F6C-9E69-3C7EECD35C69}" presName="linear" presStyleCnt="0">
        <dgm:presLayoutVars>
          <dgm:dir/>
          <dgm:animLvl val="lvl"/>
          <dgm:resizeHandles val="exact"/>
        </dgm:presLayoutVars>
      </dgm:prSet>
      <dgm:spPr/>
    </dgm:pt>
    <dgm:pt modelId="{49CB8E79-5588-46CA-A40A-376EF31D3714}" type="pres">
      <dgm:prSet presAssocID="{B243AD36-C31C-4B45-8E39-2C9E03721D76}" presName="parentLin" presStyleCnt="0"/>
      <dgm:spPr/>
    </dgm:pt>
    <dgm:pt modelId="{DCEB3E93-E69C-4FBB-881E-56649C64B700}" type="pres">
      <dgm:prSet presAssocID="{B243AD36-C31C-4B45-8E39-2C9E03721D76}" presName="parentLeftMargin" presStyleLbl="node1" presStyleIdx="0" presStyleCnt="2"/>
      <dgm:spPr/>
    </dgm:pt>
    <dgm:pt modelId="{803293A6-272C-4282-A649-D6E1741187B0}" type="pres">
      <dgm:prSet presAssocID="{B243AD36-C31C-4B45-8E39-2C9E03721D7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83FE87-A202-4E52-9364-84F14A94D2C1}" type="pres">
      <dgm:prSet presAssocID="{B243AD36-C31C-4B45-8E39-2C9E03721D76}" presName="negativeSpace" presStyleCnt="0"/>
      <dgm:spPr/>
    </dgm:pt>
    <dgm:pt modelId="{55EFE939-A1CD-4A35-B8BF-EDE2C1F5DCEC}" type="pres">
      <dgm:prSet presAssocID="{B243AD36-C31C-4B45-8E39-2C9E03721D76}" presName="childText" presStyleLbl="conFgAcc1" presStyleIdx="0" presStyleCnt="2">
        <dgm:presLayoutVars>
          <dgm:bulletEnabled val="1"/>
        </dgm:presLayoutVars>
      </dgm:prSet>
      <dgm:spPr/>
    </dgm:pt>
    <dgm:pt modelId="{B1E1B3D0-B3FF-4965-9A82-8AC2261A7639}" type="pres">
      <dgm:prSet presAssocID="{D6CFB6BD-A619-495A-BC13-D09657F888FB}" presName="spaceBetweenRectangles" presStyleCnt="0"/>
      <dgm:spPr/>
    </dgm:pt>
    <dgm:pt modelId="{908F0785-50E1-414B-99CC-A9164B5BA5FA}" type="pres">
      <dgm:prSet presAssocID="{70B8E51D-551C-4994-9E59-14AF765F055A}" presName="parentLin" presStyleCnt="0"/>
      <dgm:spPr/>
    </dgm:pt>
    <dgm:pt modelId="{075DF3F9-B896-4B55-85CE-8B9523C24444}" type="pres">
      <dgm:prSet presAssocID="{70B8E51D-551C-4994-9E59-14AF765F055A}" presName="parentLeftMargin" presStyleLbl="node1" presStyleIdx="0" presStyleCnt="2"/>
      <dgm:spPr/>
    </dgm:pt>
    <dgm:pt modelId="{E8C857FE-255A-4826-A434-66B1986FD7DB}" type="pres">
      <dgm:prSet presAssocID="{70B8E51D-551C-4994-9E59-14AF765F055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29621FD-6FB7-438A-BB9D-D8CC4B41AA8C}" type="pres">
      <dgm:prSet presAssocID="{70B8E51D-551C-4994-9E59-14AF765F055A}" presName="negativeSpace" presStyleCnt="0"/>
      <dgm:spPr/>
    </dgm:pt>
    <dgm:pt modelId="{F12D7ED9-3EE6-4AB5-8A69-2C503B6C6A77}" type="pres">
      <dgm:prSet presAssocID="{70B8E51D-551C-4994-9E59-14AF765F055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BF14D14-2A24-4835-A1D2-7AD8F0C6A860}" type="presOf" srcId="{70B8E51D-551C-4994-9E59-14AF765F055A}" destId="{E8C857FE-255A-4826-A434-66B1986FD7DB}" srcOrd="1" destOrd="0" presId="urn:microsoft.com/office/officeart/2005/8/layout/list1"/>
    <dgm:cxn modelId="{F279632C-2D14-432A-B669-4AE88ED991CC}" srcId="{70B8E51D-551C-4994-9E59-14AF765F055A}" destId="{D6550078-B96F-44DD-A7E3-E3E0432AB6B4}" srcOrd="1" destOrd="0" parTransId="{959187EC-FA57-49A0-AF27-A8453F9D4480}" sibTransId="{1B37E0C3-F503-4B17-853E-7AA224DDA0A3}"/>
    <dgm:cxn modelId="{BFB47B39-9C4F-49C1-9389-CCB8528F9510}" srcId="{70B8E51D-551C-4994-9E59-14AF765F055A}" destId="{B922ED1B-F6B6-4139-9942-FF2E0A2DEDEB}" srcOrd="0" destOrd="0" parTransId="{170E3421-DB62-41F2-B912-7F19F4FB6B1B}" sibTransId="{5621179D-0567-4E77-92DC-8DE60983A4B6}"/>
    <dgm:cxn modelId="{92C87A6B-787A-4C5E-A281-65482ED61E69}" srcId="{032DEF7B-788F-4F6C-9E69-3C7EECD35C69}" destId="{B243AD36-C31C-4B45-8E39-2C9E03721D76}" srcOrd="0" destOrd="0" parTransId="{4780AA7A-9DD1-4330-B680-35EB2724F789}" sibTransId="{D6CFB6BD-A619-495A-BC13-D09657F888FB}"/>
    <dgm:cxn modelId="{391F924D-4362-4DD9-AF82-48F293071976}" type="presOf" srcId="{70B8E51D-551C-4994-9E59-14AF765F055A}" destId="{075DF3F9-B896-4B55-85CE-8B9523C24444}" srcOrd="0" destOrd="0" presId="urn:microsoft.com/office/officeart/2005/8/layout/list1"/>
    <dgm:cxn modelId="{98793776-3DC6-4608-9BF4-7C145491C82E}" type="presOf" srcId="{B922ED1B-F6B6-4139-9942-FF2E0A2DEDEB}" destId="{F12D7ED9-3EE6-4AB5-8A69-2C503B6C6A77}" srcOrd="0" destOrd="0" presId="urn:microsoft.com/office/officeart/2005/8/layout/list1"/>
    <dgm:cxn modelId="{5A4A6559-9D3E-4018-892C-B8E48E8447FF}" type="presOf" srcId="{399A91F2-5F65-4E87-8E25-978524261FDD}" destId="{55EFE939-A1CD-4A35-B8BF-EDE2C1F5DCEC}" srcOrd="0" destOrd="1" presId="urn:microsoft.com/office/officeart/2005/8/layout/list1"/>
    <dgm:cxn modelId="{762C6B5A-67CA-493E-8340-993C0303C462}" srcId="{032DEF7B-788F-4F6C-9E69-3C7EECD35C69}" destId="{70B8E51D-551C-4994-9E59-14AF765F055A}" srcOrd="1" destOrd="0" parTransId="{ED0BDB5F-3DA4-4E41-A324-ED8AFE444615}" sibTransId="{50859774-947F-4015-AD62-8361B8955D67}"/>
    <dgm:cxn modelId="{CCCFFE92-F70D-447A-ACAA-0CE4ED40089F}" type="presOf" srcId="{D6550078-B96F-44DD-A7E3-E3E0432AB6B4}" destId="{F12D7ED9-3EE6-4AB5-8A69-2C503B6C6A77}" srcOrd="0" destOrd="1" presId="urn:microsoft.com/office/officeart/2005/8/layout/list1"/>
    <dgm:cxn modelId="{BB3834B5-7BD5-41FE-99FA-D244C0416F06}" type="presOf" srcId="{B243AD36-C31C-4B45-8E39-2C9E03721D76}" destId="{DCEB3E93-E69C-4FBB-881E-56649C64B700}" srcOrd="0" destOrd="0" presId="urn:microsoft.com/office/officeart/2005/8/layout/list1"/>
    <dgm:cxn modelId="{D00F54BF-67E6-474F-8A1F-E8AF23B452A0}" type="presOf" srcId="{032DEF7B-788F-4F6C-9E69-3C7EECD35C69}" destId="{B8BEB442-D80D-41E2-91CD-29C6B6E17D68}" srcOrd="0" destOrd="0" presId="urn:microsoft.com/office/officeart/2005/8/layout/list1"/>
    <dgm:cxn modelId="{92025CD4-DC83-45C6-B13D-7BC1CC5EF13E}" srcId="{B243AD36-C31C-4B45-8E39-2C9E03721D76}" destId="{399A91F2-5F65-4E87-8E25-978524261FDD}" srcOrd="1" destOrd="0" parTransId="{FAF99D7E-0E97-4023-B7B0-F4070BA66763}" sibTransId="{A771E0D9-234F-4059-B1CA-2A5E47CB7A3F}"/>
    <dgm:cxn modelId="{10A8B0E8-E4AE-47BD-81E4-3BDEAEB18211}" type="presOf" srcId="{ABE92990-05AD-44EE-AABA-535F659C36D0}" destId="{55EFE939-A1CD-4A35-B8BF-EDE2C1F5DCEC}" srcOrd="0" destOrd="0" presId="urn:microsoft.com/office/officeart/2005/8/layout/list1"/>
    <dgm:cxn modelId="{A71062FA-CEC6-43A7-8128-23563DE8A882}" type="presOf" srcId="{B243AD36-C31C-4B45-8E39-2C9E03721D76}" destId="{803293A6-272C-4282-A649-D6E1741187B0}" srcOrd="1" destOrd="0" presId="urn:microsoft.com/office/officeart/2005/8/layout/list1"/>
    <dgm:cxn modelId="{94B116FE-0B2A-45B4-A882-AFBC273332E6}" srcId="{B243AD36-C31C-4B45-8E39-2C9E03721D76}" destId="{ABE92990-05AD-44EE-AABA-535F659C36D0}" srcOrd="0" destOrd="0" parTransId="{BE07512B-04D8-4AE3-B5BD-EC9B259ABF11}" sibTransId="{8338DE21-6B9A-412E-873B-B19F07C3DD87}"/>
    <dgm:cxn modelId="{2F7CD654-C935-476D-AD7C-2A8E62BAF90E}" type="presParOf" srcId="{B8BEB442-D80D-41E2-91CD-29C6B6E17D68}" destId="{49CB8E79-5588-46CA-A40A-376EF31D3714}" srcOrd="0" destOrd="0" presId="urn:microsoft.com/office/officeart/2005/8/layout/list1"/>
    <dgm:cxn modelId="{24A349EA-D4AA-45F8-B92A-3423A1401291}" type="presParOf" srcId="{49CB8E79-5588-46CA-A40A-376EF31D3714}" destId="{DCEB3E93-E69C-4FBB-881E-56649C64B700}" srcOrd="0" destOrd="0" presId="urn:microsoft.com/office/officeart/2005/8/layout/list1"/>
    <dgm:cxn modelId="{9E149D09-D07C-460B-815E-7D64F17209A5}" type="presParOf" srcId="{49CB8E79-5588-46CA-A40A-376EF31D3714}" destId="{803293A6-272C-4282-A649-D6E1741187B0}" srcOrd="1" destOrd="0" presId="urn:microsoft.com/office/officeart/2005/8/layout/list1"/>
    <dgm:cxn modelId="{FF753687-8747-4A49-A6BC-22F31A6E87CE}" type="presParOf" srcId="{B8BEB442-D80D-41E2-91CD-29C6B6E17D68}" destId="{7E83FE87-A202-4E52-9364-84F14A94D2C1}" srcOrd="1" destOrd="0" presId="urn:microsoft.com/office/officeart/2005/8/layout/list1"/>
    <dgm:cxn modelId="{D54DEE78-4DCD-4F00-B008-FA26A75C748B}" type="presParOf" srcId="{B8BEB442-D80D-41E2-91CD-29C6B6E17D68}" destId="{55EFE939-A1CD-4A35-B8BF-EDE2C1F5DCEC}" srcOrd="2" destOrd="0" presId="urn:microsoft.com/office/officeart/2005/8/layout/list1"/>
    <dgm:cxn modelId="{A019683A-1FFC-41E1-9AF1-522C3F098837}" type="presParOf" srcId="{B8BEB442-D80D-41E2-91CD-29C6B6E17D68}" destId="{B1E1B3D0-B3FF-4965-9A82-8AC2261A7639}" srcOrd="3" destOrd="0" presId="urn:microsoft.com/office/officeart/2005/8/layout/list1"/>
    <dgm:cxn modelId="{54971334-33C0-4E29-B47F-7A1A61AF58CB}" type="presParOf" srcId="{B8BEB442-D80D-41E2-91CD-29C6B6E17D68}" destId="{908F0785-50E1-414B-99CC-A9164B5BA5FA}" srcOrd="4" destOrd="0" presId="urn:microsoft.com/office/officeart/2005/8/layout/list1"/>
    <dgm:cxn modelId="{86CBD44A-D441-426B-ABE1-E78A4C4C772A}" type="presParOf" srcId="{908F0785-50E1-414B-99CC-A9164B5BA5FA}" destId="{075DF3F9-B896-4B55-85CE-8B9523C24444}" srcOrd="0" destOrd="0" presId="urn:microsoft.com/office/officeart/2005/8/layout/list1"/>
    <dgm:cxn modelId="{186E803E-9105-4632-95FE-81BAFCF5CA8E}" type="presParOf" srcId="{908F0785-50E1-414B-99CC-A9164B5BA5FA}" destId="{E8C857FE-255A-4826-A434-66B1986FD7DB}" srcOrd="1" destOrd="0" presId="urn:microsoft.com/office/officeart/2005/8/layout/list1"/>
    <dgm:cxn modelId="{99519862-5101-411C-A9F1-152CE9236438}" type="presParOf" srcId="{B8BEB442-D80D-41E2-91CD-29C6B6E17D68}" destId="{829621FD-6FB7-438A-BB9D-D8CC4B41AA8C}" srcOrd="5" destOrd="0" presId="urn:microsoft.com/office/officeart/2005/8/layout/list1"/>
    <dgm:cxn modelId="{560721D3-870D-4A54-9575-E1C294641DCC}" type="presParOf" srcId="{B8BEB442-D80D-41E2-91CD-29C6B6E17D68}" destId="{F12D7ED9-3EE6-4AB5-8A69-2C503B6C6A77}" srcOrd="6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D07CCC-326C-4A9A-A8F4-751018FE40B5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C7706C-579A-4CB5-8E95-5CD9BE51DE84}">
      <dgm:prSet phldrT="[Text]"/>
      <dgm:spPr/>
      <dgm:t>
        <a:bodyPr/>
        <a:lstStyle/>
        <a:p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Two Types of Insurance</a:t>
          </a:r>
        </a:p>
      </dgm:t>
    </dgm:pt>
    <dgm:pt modelId="{7B69EDF4-C6A2-491B-87C2-DF4B0680EBDE}" type="parTrans" cxnId="{5EE50B4A-CEBF-45C9-955E-7E213E4DF4A8}">
      <dgm:prSet/>
      <dgm:spPr/>
      <dgm:t>
        <a:bodyPr/>
        <a:lstStyle/>
        <a:p>
          <a:endParaRPr lang="en-US"/>
        </a:p>
      </dgm:t>
    </dgm:pt>
    <dgm:pt modelId="{7882E2DB-0523-4E17-9FEB-93D7844FE9AA}" type="sibTrans" cxnId="{5EE50B4A-CEBF-45C9-955E-7E213E4DF4A8}">
      <dgm:prSet/>
      <dgm:spPr/>
      <dgm:t>
        <a:bodyPr/>
        <a:lstStyle/>
        <a:p>
          <a:endParaRPr lang="en-US"/>
        </a:p>
      </dgm:t>
    </dgm:pt>
    <dgm:pt modelId="{E02716EA-6ACB-45B0-9CEA-FD778A30E14B}">
      <dgm:prSet phldrT="[Text]"/>
      <dgm:spPr/>
      <dgm:t>
        <a:bodyPr/>
        <a:lstStyle/>
        <a:p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TRICARE</a:t>
          </a:r>
        </a:p>
      </dgm:t>
    </dgm:pt>
    <dgm:pt modelId="{98A47162-62D6-4964-94CE-04BF0B3A05AE}" type="parTrans" cxnId="{C8719DD0-368A-4F4E-B776-CA8098B6A1F1}">
      <dgm:prSet/>
      <dgm:spPr/>
      <dgm:t>
        <a:bodyPr/>
        <a:lstStyle/>
        <a:p>
          <a:endParaRPr lang="en-US"/>
        </a:p>
      </dgm:t>
    </dgm:pt>
    <dgm:pt modelId="{F008EFD0-E604-4C5A-978C-8E9364FDD9DB}" type="sibTrans" cxnId="{C8719DD0-368A-4F4E-B776-CA8098B6A1F1}">
      <dgm:prSet/>
      <dgm:spPr/>
      <dgm:t>
        <a:bodyPr/>
        <a:lstStyle/>
        <a:p>
          <a:endParaRPr lang="en-US"/>
        </a:p>
      </dgm:t>
    </dgm:pt>
    <dgm:pt modelId="{4B03A8DA-73FC-46C2-B324-AF071525E99E}">
      <dgm:prSet phldrT="[Text]"/>
      <dgm:spPr/>
      <dgm:t>
        <a:bodyPr/>
        <a:lstStyle/>
        <a:p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Auto</a:t>
          </a:r>
        </a:p>
      </dgm:t>
    </dgm:pt>
    <dgm:pt modelId="{3548D05F-6CF2-4D44-A360-990302E454AE}" type="parTrans" cxnId="{7E203D0E-C8E9-406D-9B55-718B80E7D745}">
      <dgm:prSet/>
      <dgm:spPr/>
      <dgm:t>
        <a:bodyPr/>
        <a:lstStyle/>
        <a:p>
          <a:endParaRPr lang="en-US"/>
        </a:p>
      </dgm:t>
    </dgm:pt>
    <dgm:pt modelId="{FB8C3882-0A5E-46F0-A82D-42DA601F4033}" type="sibTrans" cxnId="{7E203D0E-C8E9-406D-9B55-718B80E7D745}">
      <dgm:prSet/>
      <dgm:spPr/>
      <dgm:t>
        <a:bodyPr/>
        <a:lstStyle/>
        <a:p>
          <a:endParaRPr lang="en-US"/>
        </a:p>
      </dgm:t>
    </dgm:pt>
    <dgm:pt modelId="{D984314C-C6EB-4775-9EA1-88CD4A5F8B32}">
      <dgm:prSet phldrT="[Text]"/>
      <dgm:spPr/>
      <dgm:t>
        <a:bodyPr/>
        <a:lstStyle/>
        <a:p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Homeowners/Renters</a:t>
          </a:r>
        </a:p>
      </dgm:t>
    </dgm:pt>
    <dgm:pt modelId="{8257801F-DF5A-4E67-A0FB-B61D9C63A3B2}" type="parTrans" cxnId="{4816733E-5AC8-4CE1-B359-86A1AA301C9B}">
      <dgm:prSet/>
      <dgm:spPr/>
      <dgm:t>
        <a:bodyPr/>
        <a:lstStyle/>
        <a:p>
          <a:endParaRPr lang="en-US"/>
        </a:p>
      </dgm:t>
    </dgm:pt>
    <dgm:pt modelId="{D02DC305-780C-4904-9569-85A90A04A5B8}" type="sibTrans" cxnId="{4816733E-5AC8-4CE1-B359-86A1AA301C9B}">
      <dgm:prSet/>
      <dgm:spPr/>
      <dgm:t>
        <a:bodyPr/>
        <a:lstStyle/>
        <a:p>
          <a:endParaRPr lang="en-US"/>
        </a:p>
      </dgm:t>
    </dgm:pt>
    <dgm:pt modelId="{BBD360BB-2C57-4E74-9BE9-6567A3FBBBAC}">
      <dgm:prSet phldrT="[Text]"/>
      <dgm:spPr/>
      <dgm:t>
        <a:bodyPr/>
        <a:lstStyle/>
        <a:p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Dental</a:t>
          </a:r>
        </a:p>
      </dgm:t>
    </dgm:pt>
    <dgm:pt modelId="{4DEE4C2B-B4DA-4243-B9AD-13922DC19889}" type="parTrans" cxnId="{F152F27C-81B6-4540-98ED-B4F22583349A}">
      <dgm:prSet/>
      <dgm:spPr/>
      <dgm:t>
        <a:bodyPr/>
        <a:lstStyle/>
        <a:p>
          <a:endParaRPr lang="en-US"/>
        </a:p>
      </dgm:t>
    </dgm:pt>
    <dgm:pt modelId="{78CF094A-93AB-40D4-8482-06CA73668804}" type="sibTrans" cxnId="{F152F27C-81B6-4540-98ED-B4F22583349A}">
      <dgm:prSet/>
      <dgm:spPr/>
      <dgm:t>
        <a:bodyPr/>
        <a:lstStyle/>
        <a:p>
          <a:endParaRPr lang="en-US"/>
        </a:p>
      </dgm:t>
    </dgm:pt>
    <dgm:pt modelId="{469623B8-B990-4D84-A225-EB37A4E7AB49}" type="pres">
      <dgm:prSet presAssocID="{9DD07CCC-326C-4A9A-A8F4-751018FE40B5}" presName="rootNode" presStyleCnt="0">
        <dgm:presLayoutVars>
          <dgm:chMax/>
          <dgm:chPref/>
          <dgm:dir/>
          <dgm:animLvl val="lvl"/>
        </dgm:presLayoutVars>
      </dgm:prSet>
      <dgm:spPr/>
    </dgm:pt>
    <dgm:pt modelId="{57162FEC-ADE1-4B38-AFDE-A7F81D231C89}" type="pres">
      <dgm:prSet presAssocID="{ACC7706C-579A-4CB5-8E95-5CD9BE51DE84}" presName="composite" presStyleCnt="0"/>
      <dgm:spPr/>
    </dgm:pt>
    <dgm:pt modelId="{30BD61E4-C496-458D-B8E2-625B6C84966A}" type="pres">
      <dgm:prSet presAssocID="{ACC7706C-579A-4CB5-8E95-5CD9BE51DE84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84C36586-DE27-4DFA-A392-BF4859EF3A25}" type="pres">
      <dgm:prSet presAssocID="{ACC7706C-579A-4CB5-8E95-5CD9BE51DE84}" presName="Image" presStyleLbl="bgImgPlace1" presStyleIdx="0" presStyleCnt="5"/>
      <dgm:spPr/>
    </dgm:pt>
    <dgm:pt modelId="{EC67EC53-2E83-4205-91D2-1035D44C386E}" type="pres">
      <dgm:prSet presAssocID="{ACC7706C-579A-4CB5-8E95-5CD9BE51DE84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3BA5DCF1-44CE-448A-AC38-A445256BC48A}" type="pres">
      <dgm:prSet presAssocID="{7882E2DB-0523-4E17-9FEB-93D7844FE9AA}" presName="sibTrans" presStyleCnt="0"/>
      <dgm:spPr/>
    </dgm:pt>
    <dgm:pt modelId="{8448CC3D-75F4-4ED2-BF01-AA1E93CE57DC}" type="pres">
      <dgm:prSet presAssocID="{E02716EA-6ACB-45B0-9CEA-FD778A30E14B}" presName="composite" presStyleCnt="0"/>
      <dgm:spPr/>
    </dgm:pt>
    <dgm:pt modelId="{769C505C-AD19-43C1-A3E0-C75F50C22597}" type="pres">
      <dgm:prSet presAssocID="{E02716EA-6ACB-45B0-9CEA-FD778A30E14B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B12EEAD9-7AC2-4CF6-8B75-70C49966DE2D}" type="pres">
      <dgm:prSet presAssocID="{E02716EA-6ACB-45B0-9CEA-FD778A30E14B}" presName="Image" presStyleLbl="bgImgPlace1" presStyleIdx="1" presStyleCnt="5"/>
      <dgm:spPr>
        <a:prstGeom prst="rect">
          <a:avLst/>
        </a:prstGeom>
      </dgm:spPr>
    </dgm:pt>
    <dgm:pt modelId="{E9AC6571-2127-4AA2-AFC9-CDFA62D9BED3}" type="pres">
      <dgm:prSet presAssocID="{E02716EA-6ACB-45B0-9CEA-FD778A30E14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AE2085ED-58F5-4DEF-BA89-B573A62CFECA}" type="pres">
      <dgm:prSet presAssocID="{F008EFD0-E604-4C5A-978C-8E9364FDD9DB}" presName="sibTrans" presStyleCnt="0"/>
      <dgm:spPr/>
    </dgm:pt>
    <dgm:pt modelId="{96EBA633-E8CB-4C39-BB73-F22D30F75ED8}" type="pres">
      <dgm:prSet presAssocID="{4B03A8DA-73FC-46C2-B324-AF071525E99E}" presName="composite" presStyleCnt="0"/>
      <dgm:spPr/>
    </dgm:pt>
    <dgm:pt modelId="{90C64B98-3C61-4475-8750-FD770A965CE0}" type="pres">
      <dgm:prSet presAssocID="{4B03A8DA-73FC-46C2-B324-AF071525E99E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0415603C-C1B4-46D6-9E1A-4223C2C9B4A1}" type="pres">
      <dgm:prSet presAssocID="{4B03A8DA-73FC-46C2-B324-AF071525E99E}" presName="Image" presStyleLbl="bgImgPlace1" presStyleIdx="2" presStyleCnt="5"/>
      <dgm:spPr/>
    </dgm:pt>
    <dgm:pt modelId="{74344D95-ABF5-41BB-A82F-364F3C4667A7}" type="pres">
      <dgm:prSet presAssocID="{4B03A8DA-73FC-46C2-B324-AF071525E99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9EA92A05-C719-445C-9D4A-2610218C1962}" type="pres">
      <dgm:prSet presAssocID="{FB8C3882-0A5E-46F0-A82D-42DA601F4033}" presName="sibTrans" presStyleCnt="0"/>
      <dgm:spPr/>
    </dgm:pt>
    <dgm:pt modelId="{DEB815E5-8978-4923-A1F7-6F2D29526043}" type="pres">
      <dgm:prSet presAssocID="{D984314C-C6EB-4775-9EA1-88CD4A5F8B32}" presName="composite" presStyleCnt="0"/>
      <dgm:spPr/>
    </dgm:pt>
    <dgm:pt modelId="{DA60B405-143C-45BE-8123-20E9C5269630}" type="pres">
      <dgm:prSet presAssocID="{D984314C-C6EB-4775-9EA1-88CD4A5F8B32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9EF45AF5-68A7-4C75-8837-CB91AFBFFF2F}" type="pres">
      <dgm:prSet presAssocID="{D984314C-C6EB-4775-9EA1-88CD4A5F8B32}" presName="Image" presStyleLbl="bgImgPlac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effectLst/>
      </dgm:spPr>
    </dgm:pt>
    <dgm:pt modelId="{C9B06873-E524-46D5-868E-17CC767DB75B}" type="pres">
      <dgm:prSet presAssocID="{D984314C-C6EB-4775-9EA1-88CD4A5F8B3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90F42544-D796-4212-8631-C1AE3C0FEE82}" type="pres">
      <dgm:prSet presAssocID="{D02DC305-780C-4904-9569-85A90A04A5B8}" presName="sibTrans" presStyleCnt="0"/>
      <dgm:spPr/>
    </dgm:pt>
    <dgm:pt modelId="{C60A2296-5F18-44E8-A4D9-80AB41DD32EB}" type="pres">
      <dgm:prSet presAssocID="{BBD360BB-2C57-4E74-9BE9-6567A3FBBBAC}" presName="composite" presStyleCnt="0"/>
      <dgm:spPr/>
    </dgm:pt>
    <dgm:pt modelId="{A203877F-1498-4F6E-BB09-7327E475394E}" type="pres">
      <dgm:prSet presAssocID="{BBD360BB-2C57-4E74-9BE9-6567A3FBBBAC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  <dgm:pt modelId="{53FB7D74-4CAF-452F-8EAA-41C59B5A36A0}" type="pres">
      <dgm:prSet presAssocID="{BBD360BB-2C57-4E74-9BE9-6567A3FBBBAC}" presName="Image" presStyleLbl="bgImgPlace1" presStyleIdx="4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effectLst/>
      </dgm:spPr>
    </dgm:pt>
    <dgm:pt modelId="{1F265E2E-4C9B-465B-A287-466177D456E2}" type="pres">
      <dgm:prSet presAssocID="{BBD360BB-2C57-4E74-9BE9-6567A3FBBBA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E203D0E-C8E9-406D-9B55-718B80E7D745}" srcId="{9DD07CCC-326C-4A9A-A8F4-751018FE40B5}" destId="{4B03A8DA-73FC-46C2-B324-AF071525E99E}" srcOrd="2" destOrd="0" parTransId="{3548D05F-6CF2-4D44-A360-990302E454AE}" sibTransId="{FB8C3882-0A5E-46F0-A82D-42DA601F4033}"/>
    <dgm:cxn modelId="{4816733E-5AC8-4CE1-B359-86A1AA301C9B}" srcId="{9DD07CCC-326C-4A9A-A8F4-751018FE40B5}" destId="{D984314C-C6EB-4775-9EA1-88CD4A5F8B32}" srcOrd="3" destOrd="0" parTransId="{8257801F-DF5A-4E67-A0FB-B61D9C63A3B2}" sibTransId="{D02DC305-780C-4904-9569-85A90A04A5B8}"/>
    <dgm:cxn modelId="{5EE50B4A-CEBF-45C9-955E-7E213E4DF4A8}" srcId="{9DD07CCC-326C-4A9A-A8F4-751018FE40B5}" destId="{ACC7706C-579A-4CB5-8E95-5CD9BE51DE84}" srcOrd="0" destOrd="0" parTransId="{7B69EDF4-C6A2-491B-87C2-DF4B0680EBDE}" sibTransId="{7882E2DB-0523-4E17-9FEB-93D7844FE9AA}"/>
    <dgm:cxn modelId="{F152F27C-81B6-4540-98ED-B4F22583349A}" srcId="{9DD07CCC-326C-4A9A-A8F4-751018FE40B5}" destId="{BBD360BB-2C57-4E74-9BE9-6567A3FBBBAC}" srcOrd="4" destOrd="0" parTransId="{4DEE4C2B-B4DA-4243-B9AD-13922DC19889}" sibTransId="{78CF094A-93AB-40D4-8482-06CA73668804}"/>
    <dgm:cxn modelId="{0A066291-B1A4-4E04-9C54-44062E6EEF73}" type="presOf" srcId="{9DD07CCC-326C-4A9A-A8F4-751018FE40B5}" destId="{469623B8-B990-4D84-A225-EB37A4E7AB49}" srcOrd="0" destOrd="0" presId="urn:microsoft.com/office/officeart/2008/layout/TitledPictureBlocks"/>
    <dgm:cxn modelId="{4794AD96-7B56-435C-8846-1D6F8B109C82}" type="presOf" srcId="{E02716EA-6ACB-45B0-9CEA-FD778A30E14B}" destId="{769C505C-AD19-43C1-A3E0-C75F50C22597}" srcOrd="0" destOrd="0" presId="urn:microsoft.com/office/officeart/2008/layout/TitledPictureBlocks"/>
    <dgm:cxn modelId="{76D000BD-D78D-47F3-A3BD-9A934AB01DFD}" type="presOf" srcId="{4B03A8DA-73FC-46C2-B324-AF071525E99E}" destId="{90C64B98-3C61-4475-8750-FD770A965CE0}" srcOrd="0" destOrd="0" presId="urn:microsoft.com/office/officeart/2008/layout/TitledPictureBlocks"/>
    <dgm:cxn modelId="{C8719DD0-368A-4F4E-B776-CA8098B6A1F1}" srcId="{9DD07CCC-326C-4A9A-A8F4-751018FE40B5}" destId="{E02716EA-6ACB-45B0-9CEA-FD778A30E14B}" srcOrd="1" destOrd="0" parTransId="{98A47162-62D6-4964-94CE-04BF0B3A05AE}" sibTransId="{F008EFD0-E604-4C5A-978C-8E9364FDD9DB}"/>
    <dgm:cxn modelId="{D8B8AEDA-509C-4203-A77B-3EDFD714B2C6}" type="presOf" srcId="{D984314C-C6EB-4775-9EA1-88CD4A5F8B32}" destId="{DA60B405-143C-45BE-8123-20E9C5269630}" srcOrd="0" destOrd="0" presId="urn:microsoft.com/office/officeart/2008/layout/TitledPictureBlocks"/>
    <dgm:cxn modelId="{5591CFE0-9FC8-48DE-94CA-3659CE9F34A0}" type="presOf" srcId="{ACC7706C-579A-4CB5-8E95-5CD9BE51DE84}" destId="{30BD61E4-C496-458D-B8E2-625B6C84966A}" srcOrd="0" destOrd="0" presId="urn:microsoft.com/office/officeart/2008/layout/TitledPictureBlocks"/>
    <dgm:cxn modelId="{C70940F1-938E-4426-A761-77C2D5548566}" type="presOf" srcId="{BBD360BB-2C57-4E74-9BE9-6567A3FBBBAC}" destId="{A203877F-1498-4F6E-BB09-7327E475394E}" srcOrd="0" destOrd="0" presId="urn:microsoft.com/office/officeart/2008/layout/TitledPictureBlocks"/>
    <dgm:cxn modelId="{1AD57988-B793-43E3-9326-7FFF7B6776CA}" type="presParOf" srcId="{469623B8-B990-4D84-A225-EB37A4E7AB49}" destId="{57162FEC-ADE1-4B38-AFDE-A7F81D231C89}" srcOrd="0" destOrd="0" presId="urn:microsoft.com/office/officeart/2008/layout/TitledPictureBlocks"/>
    <dgm:cxn modelId="{1B8C02F4-30DD-4B9F-951A-5E26A6DC86E8}" type="presParOf" srcId="{57162FEC-ADE1-4B38-AFDE-A7F81D231C89}" destId="{30BD61E4-C496-458D-B8E2-625B6C84966A}" srcOrd="0" destOrd="0" presId="urn:microsoft.com/office/officeart/2008/layout/TitledPictureBlocks"/>
    <dgm:cxn modelId="{F81604F3-629D-4E1C-B46A-24621AC16CB2}" type="presParOf" srcId="{57162FEC-ADE1-4B38-AFDE-A7F81D231C89}" destId="{84C36586-DE27-4DFA-A392-BF4859EF3A25}" srcOrd="1" destOrd="0" presId="urn:microsoft.com/office/officeart/2008/layout/TitledPictureBlocks"/>
    <dgm:cxn modelId="{D200EEF6-3983-459D-BB05-800B51C29D2C}" type="presParOf" srcId="{57162FEC-ADE1-4B38-AFDE-A7F81D231C89}" destId="{EC67EC53-2E83-4205-91D2-1035D44C386E}" srcOrd="2" destOrd="0" presId="urn:microsoft.com/office/officeart/2008/layout/TitledPictureBlocks"/>
    <dgm:cxn modelId="{EB651912-5627-44AF-B9DC-EB2A98A03868}" type="presParOf" srcId="{469623B8-B990-4D84-A225-EB37A4E7AB49}" destId="{3BA5DCF1-44CE-448A-AC38-A445256BC48A}" srcOrd="1" destOrd="0" presId="urn:microsoft.com/office/officeart/2008/layout/TitledPictureBlocks"/>
    <dgm:cxn modelId="{2E87C963-2CA5-400E-A5D0-6195E459BCBD}" type="presParOf" srcId="{469623B8-B990-4D84-A225-EB37A4E7AB49}" destId="{8448CC3D-75F4-4ED2-BF01-AA1E93CE57DC}" srcOrd="2" destOrd="0" presId="urn:microsoft.com/office/officeart/2008/layout/TitledPictureBlocks"/>
    <dgm:cxn modelId="{0D8A8EF0-516F-4AE8-937C-579280104F13}" type="presParOf" srcId="{8448CC3D-75F4-4ED2-BF01-AA1E93CE57DC}" destId="{769C505C-AD19-43C1-A3E0-C75F50C22597}" srcOrd="0" destOrd="0" presId="urn:microsoft.com/office/officeart/2008/layout/TitledPictureBlocks"/>
    <dgm:cxn modelId="{DEA16D90-5F99-4363-AE81-5FC6C8AC4A38}" type="presParOf" srcId="{8448CC3D-75F4-4ED2-BF01-AA1E93CE57DC}" destId="{B12EEAD9-7AC2-4CF6-8B75-70C49966DE2D}" srcOrd="1" destOrd="0" presId="urn:microsoft.com/office/officeart/2008/layout/TitledPictureBlocks"/>
    <dgm:cxn modelId="{6125A359-C3B2-45DD-B36B-E37DD5B93D57}" type="presParOf" srcId="{8448CC3D-75F4-4ED2-BF01-AA1E93CE57DC}" destId="{E9AC6571-2127-4AA2-AFC9-CDFA62D9BED3}" srcOrd="2" destOrd="0" presId="urn:microsoft.com/office/officeart/2008/layout/TitledPictureBlocks"/>
    <dgm:cxn modelId="{5465097D-56EF-4761-96E1-EACD1E6BC051}" type="presParOf" srcId="{469623B8-B990-4D84-A225-EB37A4E7AB49}" destId="{AE2085ED-58F5-4DEF-BA89-B573A62CFECA}" srcOrd="3" destOrd="0" presId="urn:microsoft.com/office/officeart/2008/layout/TitledPictureBlocks"/>
    <dgm:cxn modelId="{3A481314-D2C9-4339-99C0-36B2D44B8AEC}" type="presParOf" srcId="{469623B8-B990-4D84-A225-EB37A4E7AB49}" destId="{96EBA633-E8CB-4C39-BB73-F22D30F75ED8}" srcOrd="4" destOrd="0" presId="urn:microsoft.com/office/officeart/2008/layout/TitledPictureBlocks"/>
    <dgm:cxn modelId="{60ECA82F-0106-4BFF-AD08-6DE7A1843468}" type="presParOf" srcId="{96EBA633-E8CB-4C39-BB73-F22D30F75ED8}" destId="{90C64B98-3C61-4475-8750-FD770A965CE0}" srcOrd="0" destOrd="0" presId="urn:microsoft.com/office/officeart/2008/layout/TitledPictureBlocks"/>
    <dgm:cxn modelId="{73744F4A-FC9E-46BA-A217-7632A787FC1E}" type="presParOf" srcId="{96EBA633-E8CB-4C39-BB73-F22D30F75ED8}" destId="{0415603C-C1B4-46D6-9E1A-4223C2C9B4A1}" srcOrd="1" destOrd="0" presId="urn:microsoft.com/office/officeart/2008/layout/TitledPictureBlocks"/>
    <dgm:cxn modelId="{9F855C90-5DF4-4D32-AC7B-95A1BE7BD014}" type="presParOf" srcId="{96EBA633-E8CB-4C39-BB73-F22D30F75ED8}" destId="{74344D95-ABF5-41BB-A82F-364F3C4667A7}" srcOrd="2" destOrd="0" presId="urn:microsoft.com/office/officeart/2008/layout/TitledPictureBlocks"/>
    <dgm:cxn modelId="{7463BD88-787D-4ADA-BA7D-2B8A7998624C}" type="presParOf" srcId="{469623B8-B990-4D84-A225-EB37A4E7AB49}" destId="{9EA92A05-C719-445C-9D4A-2610218C1962}" srcOrd="5" destOrd="0" presId="urn:microsoft.com/office/officeart/2008/layout/TitledPictureBlocks"/>
    <dgm:cxn modelId="{B30AC330-4842-4385-92C8-A7411AECCBCB}" type="presParOf" srcId="{469623B8-B990-4D84-A225-EB37A4E7AB49}" destId="{DEB815E5-8978-4923-A1F7-6F2D29526043}" srcOrd="6" destOrd="0" presId="urn:microsoft.com/office/officeart/2008/layout/TitledPictureBlocks"/>
    <dgm:cxn modelId="{429F14DC-370D-4D43-8ED2-ECA11A137886}" type="presParOf" srcId="{DEB815E5-8978-4923-A1F7-6F2D29526043}" destId="{DA60B405-143C-45BE-8123-20E9C5269630}" srcOrd="0" destOrd="0" presId="urn:microsoft.com/office/officeart/2008/layout/TitledPictureBlocks"/>
    <dgm:cxn modelId="{9072D912-07A8-4079-A6D8-83FC37318190}" type="presParOf" srcId="{DEB815E5-8978-4923-A1F7-6F2D29526043}" destId="{9EF45AF5-68A7-4C75-8837-CB91AFBFFF2F}" srcOrd="1" destOrd="0" presId="urn:microsoft.com/office/officeart/2008/layout/TitledPictureBlocks"/>
    <dgm:cxn modelId="{9410420F-66CF-4303-90F6-15B28100FAD5}" type="presParOf" srcId="{DEB815E5-8978-4923-A1F7-6F2D29526043}" destId="{C9B06873-E524-46D5-868E-17CC767DB75B}" srcOrd="2" destOrd="0" presId="urn:microsoft.com/office/officeart/2008/layout/TitledPictureBlocks"/>
    <dgm:cxn modelId="{840702E8-8EFB-4191-8BCC-D9B91AA38382}" type="presParOf" srcId="{469623B8-B990-4D84-A225-EB37A4E7AB49}" destId="{90F42544-D796-4212-8631-C1AE3C0FEE82}" srcOrd="7" destOrd="0" presId="urn:microsoft.com/office/officeart/2008/layout/TitledPictureBlocks"/>
    <dgm:cxn modelId="{79DA2731-E03A-41F1-A444-12ACDE33A704}" type="presParOf" srcId="{469623B8-B990-4D84-A225-EB37A4E7AB49}" destId="{C60A2296-5F18-44E8-A4D9-80AB41DD32EB}" srcOrd="8" destOrd="0" presId="urn:microsoft.com/office/officeart/2008/layout/TitledPictureBlocks"/>
    <dgm:cxn modelId="{34B39767-8A54-49B4-BEBF-F26CFB0AD5AF}" type="presParOf" srcId="{C60A2296-5F18-44E8-A4D9-80AB41DD32EB}" destId="{A203877F-1498-4F6E-BB09-7327E475394E}" srcOrd="0" destOrd="0" presId="urn:microsoft.com/office/officeart/2008/layout/TitledPictureBlocks"/>
    <dgm:cxn modelId="{927330B4-7C7F-4070-8C55-020E884BCD19}" type="presParOf" srcId="{C60A2296-5F18-44E8-A4D9-80AB41DD32EB}" destId="{53FB7D74-4CAF-452F-8EAA-41C59B5A36A0}" srcOrd="1" destOrd="0" presId="urn:microsoft.com/office/officeart/2008/layout/TitledPictureBlocks"/>
    <dgm:cxn modelId="{6B23F715-8B99-4736-935E-A4495CD5A638}" type="presParOf" srcId="{C60A2296-5F18-44E8-A4D9-80AB41DD32EB}" destId="{1F265E2E-4C9B-465B-A287-466177D456E2}" srcOrd="2" destOrd="0" presId="urn:microsoft.com/office/officeart/2008/layout/Titled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FE939-A1CD-4A35-B8BF-EDE2C1F5DCEC}">
      <dsp:nvSpPr>
        <dsp:cNvPr id="0" name=""/>
        <dsp:cNvSpPr/>
      </dsp:nvSpPr>
      <dsp:spPr>
        <a:xfrm>
          <a:off x="0" y="632538"/>
          <a:ext cx="8029491" cy="15734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178" tIns="562356" rIns="623178" bIns="192024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solidFill>
                <a:srgbClr val="23362A"/>
              </a:solidFill>
            </a:rPr>
            <a:t>Less than one year, often within weeks</a:t>
          </a:r>
          <a:endParaRPr lang="en-US" sz="2700" kern="1200" dirty="0">
            <a:solidFill>
              <a:srgbClr val="23362A"/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solidFill>
                <a:srgbClr val="23362A"/>
              </a:solidFill>
            </a:rPr>
            <a:t>Example: set up an emergency fund of $1,000</a:t>
          </a:r>
          <a:endParaRPr lang="en-US" sz="2700" kern="1200" dirty="0">
            <a:solidFill>
              <a:srgbClr val="23362A"/>
            </a:solidFill>
          </a:endParaRPr>
        </a:p>
      </dsp:txBody>
      <dsp:txXfrm>
        <a:off x="0" y="632538"/>
        <a:ext cx="8029491" cy="1573424"/>
      </dsp:txXfrm>
    </dsp:sp>
    <dsp:sp modelId="{803293A6-272C-4282-A649-D6E1741187B0}">
      <dsp:nvSpPr>
        <dsp:cNvPr id="0" name=""/>
        <dsp:cNvSpPr/>
      </dsp:nvSpPr>
      <dsp:spPr>
        <a:xfrm>
          <a:off x="401474" y="234018"/>
          <a:ext cx="5620643" cy="797040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447" tIns="0" rIns="212447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Short-Term</a:t>
          </a:r>
        </a:p>
      </dsp:txBody>
      <dsp:txXfrm>
        <a:off x="440382" y="272926"/>
        <a:ext cx="5542827" cy="719224"/>
      </dsp:txXfrm>
    </dsp:sp>
    <dsp:sp modelId="{F12D7ED9-3EE6-4AB5-8A69-2C503B6C6A77}">
      <dsp:nvSpPr>
        <dsp:cNvPr id="0" name=""/>
        <dsp:cNvSpPr/>
      </dsp:nvSpPr>
      <dsp:spPr>
        <a:xfrm>
          <a:off x="0" y="2750283"/>
          <a:ext cx="8029491" cy="15734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178" tIns="562356" rIns="623178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solidFill>
                <a:srgbClr val="23362A"/>
              </a:solidFill>
            </a:rPr>
            <a:t>Requires longer commitment</a:t>
          </a:r>
          <a:endParaRPr lang="en-US" sz="2700" kern="1200" dirty="0">
            <a:solidFill>
              <a:srgbClr val="23362A"/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kern="1200" dirty="0">
              <a:solidFill>
                <a:srgbClr val="23362A"/>
              </a:solidFill>
            </a:rPr>
            <a:t>Example: buy a car for $15,000</a:t>
          </a:r>
          <a:endParaRPr lang="en-US" sz="2700" kern="1200" dirty="0">
            <a:solidFill>
              <a:srgbClr val="23362A"/>
            </a:solidFill>
          </a:endParaRPr>
        </a:p>
      </dsp:txBody>
      <dsp:txXfrm>
        <a:off x="0" y="2750283"/>
        <a:ext cx="8029491" cy="1573424"/>
      </dsp:txXfrm>
    </dsp:sp>
    <dsp:sp modelId="{E8C857FE-255A-4826-A434-66B1986FD7DB}">
      <dsp:nvSpPr>
        <dsp:cNvPr id="0" name=""/>
        <dsp:cNvSpPr/>
      </dsp:nvSpPr>
      <dsp:spPr>
        <a:xfrm>
          <a:off x="401474" y="2351763"/>
          <a:ext cx="5620643" cy="797040"/>
        </a:xfrm>
        <a:prstGeom prst="roundRect">
          <a:avLst/>
        </a:prstGeom>
        <a:solidFill>
          <a:schemeClr val="accent5">
            <a:shade val="80000"/>
            <a:hueOff val="-267256"/>
            <a:satOff val="-24457"/>
            <a:lumOff val="3757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447" tIns="0" rIns="212447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Long-Term</a:t>
          </a:r>
        </a:p>
      </dsp:txBody>
      <dsp:txXfrm>
        <a:off x="440382" y="2390671"/>
        <a:ext cx="5542827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36586-DE27-4DFA-A392-BF4859EF3A25}">
      <dsp:nvSpPr>
        <dsp:cNvPr id="0" name=""/>
        <dsp:cNvSpPr/>
      </dsp:nvSpPr>
      <dsp:spPr>
        <a:xfrm>
          <a:off x="1271" y="1030064"/>
          <a:ext cx="2203537" cy="186704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D61E4-C496-458D-B8E2-625B6C84966A}">
      <dsp:nvSpPr>
        <dsp:cNvPr id="0" name=""/>
        <dsp:cNvSpPr/>
      </dsp:nvSpPr>
      <dsp:spPr>
        <a:xfrm>
          <a:off x="1271" y="674059"/>
          <a:ext cx="2203537" cy="321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Helvetica" panose="020B0604020202020204" pitchFamily="34" charset="0"/>
              <a:cs typeface="Helvetica" panose="020B0604020202020204" pitchFamily="34" charset="0"/>
            </a:rPr>
            <a:t>Two Types of Insurance</a:t>
          </a:r>
        </a:p>
      </dsp:txBody>
      <dsp:txXfrm>
        <a:off x="1271" y="674059"/>
        <a:ext cx="2203537" cy="321497"/>
      </dsp:txXfrm>
    </dsp:sp>
    <dsp:sp modelId="{B12EEAD9-7AC2-4CF6-8B75-70C49966DE2D}">
      <dsp:nvSpPr>
        <dsp:cNvPr id="0" name=""/>
        <dsp:cNvSpPr/>
      </dsp:nvSpPr>
      <dsp:spPr>
        <a:xfrm>
          <a:off x="3308178" y="1030064"/>
          <a:ext cx="2203537" cy="186704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C505C-AD19-43C1-A3E0-C75F50C22597}">
      <dsp:nvSpPr>
        <dsp:cNvPr id="0" name=""/>
        <dsp:cNvSpPr/>
      </dsp:nvSpPr>
      <dsp:spPr>
        <a:xfrm>
          <a:off x="3308178" y="674059"/>
          <a:ext cx="2203537" cy="321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Helvetica" panose="020B0604020202020204" pitchFamily="34" charset="0"/>
              <a:cs typeface="Helvetica" panose="020B0604020202020204" pitchFamily="34" charset="0"/>
            </a:rPr>
            <a:t>TRICARE</a:t>
          </a:r>
        </a:p>
      </dsp:txBody>
      <dsp:txXfrm>
        <a:off x="3308178" y="674059"/>
        <a:ext cx="2203537" cy="321497"/>
      </dsp:txXfrm>
    </dsp:sp>
    <dsp:sp modelId="{0415603C-C1B4-46D6-9E1A-4223C2C9B4A1}">
      <dsp:nvSpPr>
        <dsp:cNvPr id="0" name=""/>
        <dsp:cNvSpPr/>
      </dsp:nvSpPr>
      <dsp:spPr>
        <a:xfrm>
          <a:off x="6615085" y="1030064"/>
          <a:ext cx="2203537" cy="186704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64B98-3C61-4475-8750-FD770A965CE0}">
      <dsp:nvSpPr>
        <dsp:cNvPr id="0" name=""/>
        <dsp:cNvSpPr/>
      </dsp:nvSpPr>
      <dsp:spPr>
        <a:xfrm>
          <a:off x="6615085" y="674059"/>
          <a:ext cx="2203537" cy="321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Helvetica" panose="020B0604020202020204" pitchFamily="34" charset="0"/>
              <a:cs typeface="Helvetica" panose="020B0604020202020204" pitchFamily="34" charset="0"/>
            </a:rPr>
            <a:t>Auto</a:t>
          </a:r>
        </a:p>
      </dsp:txBody>
      <dsp:txXfrm>
        <a:off x="6615085" y="674059"/>
        <a:ext cx="2203537" cy="321497"/>
      </dsp:txXfrm>
    </dsp:sp>
    <dsp:sp modelId="{9EF45AF5-68A7-4C75-8837-CB91AFBFFF2F}">
      <dsp:nvSpPr>
        <dsp:cNvPr id="0" name=""/>
        <dsp:cNvSpPr/>
      </dsp:nvSpPr>
      <dsp:spPr>
        <a:xfrm>
          <a:off x="1654724" y="3548612"/>
          <a:ext cx="2203537" cy="18670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0B405-143C-45BE-8123-20E9C5269630}">
      <dsp:nvSpPr>
        <dsp:cNvPr id="0" name=""/>
        <dsp:cNvSpPr/>
      </dsp:nvSpPr>
      <dsp:spPr>
        <a:xfrm>
          <a:off x="1654724" y="3192607"/>
          <a:ext cx="2203537" cy="321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Helvetica" panose="020B0604020202020204" pitchFamily="34" charset="0"/>
              <a:cs typeface="Helvetica" panose="020B0604020202020204" pitchFamily="34" charset="0"/>
            </a:rPr>
            <a:t>Homeowners/Renters</a:t>
          </a:r>
        </a:p>
      </dsp:txBody>
      <dsp:txXfrm>
        <a:off x="1654724" y="3192607"/>
        <a:ext cx="2203537" cy="321497"/>
      </dsp:txXfrm>
    </dsp:sp>
    <dsp:sp modelId="{53FB7D74-4CAF-452F-8EAA-41C59B5A36A0}">
      <dsp:nvSpPr>
        <dsp:cNvPr id="0" name=""/>
        <dsp:cNvSpPr/>
      </dsp:nvSpPr>
      <dsp:spPr>
        <a:xfrm>
          <a:off x="4961631" y="3548612"/>
          <a:ext cx="2203537" cy="186704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3877F-1498-4F6E-BB09-7327E475394E}">
      <dsp:nvSpPr>
        <dsp:cNvPr id="0" name=""/>
        <dsp:cNvSpPr/>
      </dsp:nvSpPr>
      <dsp:spPr>
        <a:xfrm>
          <a:off x="4961631" y="3192607"/>
          <a:ext cx="2203537" cy="321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Helvetica" panose="020B0604020202020204" pitchFamily="34" charset="0"/>
              <a:cs typeface="Helvetica" panose="020B0604020202020204" pitchFamily="34" charset="0"/>
            </a:rPr>
            <a:t>Dental</a:t>
          </a:r>
        </a:p>
      </dsp:txBody>
      <dsp:txXfrm>
        <a:off x="4961631" y="3192607"/>
        <a:ext cx="2203537" cy="321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36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0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44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14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72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1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jpe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3.tiff"/><Relationship Id="rId4" Type="http://schemas.openxmlformats.org/officeDocument/2006/relationships/image" Target="../media/image6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8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5942EE-AABE-AF74-D35A-7A5CD3C66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4399" y="5814753"/>
            <a:ext cx="2222554" cy="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81" y="0"/>
            <a:ext cx="2667786" cy="3306035"/>
          </a:xfrm>
          <a:prstGeom prst="rect">
            <a:avLst/>
          </a:prstGeom>
        </p:spPr>
      </p:pic>
      <p:sp>
        <p:nvSpPr>
          <p:cNvPr id="8" name="Rectangle 4"/>
          <p:cNvSpPr/>
          <p:nvPr userDrawn="1"/>
        </p:nvSpPr>
        <p:spPr>
          <a:xfrm rot="10800000" flipH="1">
            <a:off x="-252" y="3557280"/>
            <a:ext cx="2641852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651836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1111"/>
          <a:stretch/>
        </p:blipFill>
        <p:spPr>
          <a:xfrm>
            <a:off x="-9427" y="-19773"/>
            <a:ext cx="2641600" cy="3391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FB5F7-89B9-2B4E-BAE0-2542205F2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8CE8BF-A051-0B46-BD76-4F31FE40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58832D-561D-6C4C-A2BE-F0771C75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232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image" Target="../media/image20.tif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9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CA3E35D-DB08-7A4B-87AE-0BF0D11A941E}"/>
              </a:ext>
            </a:extLst>
          </p:cNvPr>
          <p:cNvSpPr txBox="1">
            <a:spLocks/>
          </p:cNvSpPr>
          <p:nvPr userDrawn="1"/>
        </p:nvSpPr>
        <p:spPr>
          <a:xfrm>
            <a:off x="7091265" y="2918618"/>
            <a:ext cx="5048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Post</a:t>
            </a:r>
            <a:r>
              <a:rPr lang="en-US" baseline="0" dirty="0"/>
              <a:t>-Deployment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  <p:sldLayoutId id="214748380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irs.gov/forms-pubs/about-publication-3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9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dc.osd.mil/milconnect" TargetMode="External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7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as.mi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nualcreditreport.com/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mer.gov/" TargetMode="External"/><Relationship Id="rId2" Type="http://schemas.openxmlformats.org/officeDocument/2006/relationships/hyperlink" Target="http://www.identitytheft.gov/" TargetMode="Externa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hyperlink" Target="http://www.annualcreditreport.com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6FEEA.F7D96430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0.png"/><Relationship Id="rId5" Type="http://schemas.openxmlformats.org/officeDocument/2006/relationships/image" Target="cid:image003.png@01D6FEEA.F7D96430" TargetMode="External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8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BA25AF-8088-B3A7-0AC4-7FF4846D86C5}"/>
              </a:ext>
            </a:extLst>
          </p:cNvPr>
          <p:cNvSpPr txBox="1"/>
          <p:nvPr/>
        </p:nvSpPr>
        <p:spPr>
          <a:xfrm>
            <a:off x="3559945" y="6581001"/>
            <a:ext cx="290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93111"/>
                </a:solidFill>
              </a:rPr>
              <a:t>Version 2.0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4379-27D1-3F4D-AF93-7249FF5F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6" y="155051"/>
            <a:ext cx="1727570" cy="995323"/>
          </a:xfrm>
        </p:spPr>
        <p:txBody>
          <a:bodyPr/>
          <a:lstStyle/>
          <a:p>
            <a:r>
              <a:rPr lang="en-US" dirty="0"/>
              <a:t>Taxes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57" y="1319173"/>
            <a:ext cx="3849830" cy="2566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9250218" y="6388747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09" y="3198948"/>
            <a:ext cx="4216631" cy="2720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51663" y="5919355"/>
            <a:ext cx="627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 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4E3CA-1FAE-42F5-9ABC-D71A4E049537}"/>
              </a:ext>
            </a:extLst>
          </p:cNvPr>
          <p:cNvSpPr txBox="1"/>
          <p:nvPr/>
        </p:nvSpPr>
        <p:spPr>
          <a:xfrm>
            <a:off x="3379457" y="6127166"/>
            <a:ext cx="6788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2000" u="sng" dirty="0">
                <a:hlinkClick r:id="rId4"/>
              </a:rPr>
              <a:t>https://www.irs.gov/forms-pubs/about-publication-3</a:t>
            </a:r>
            <a:r>
              <a:rPr lang="en-US" sz="2000" u="sng" dirty="0"/>
              <a:t> </a:t>
            </a:r>
            <a:endParaRPr lang="en-US" sz="2000" u="sng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293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A5474-25E1-7346-AA34-CE197F67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914" y="2887306"/>
            <a:ext cx="7353795" cy="1325563"/>
          </a:xfrm>
        </p:spPr>
        <p:txBody>
          <a:bodyPr/>
          <a:lstStyle/>
          <a:p>
            <a:r>
              <a:rPr lang="en-US" dirty="0"/>
              <a:t>Insurance and Legal Documents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543472" y="6334919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90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155C27-BD35-4C74-AB72-658F38A2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701" y="28124"/>
            <a:ext cx="8519809" cy="1325563"/>
          </a:xfrm>
        </p:spPr>
        <p:txBody>
          <a:bodyPr/>
          <a:lstStyle/>
          <a:p>
            <a:r>
              <a:rPr lang="en-US" dirty="0"/>
              <a:t>The Purpose of Life Insurance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91218-644B-4017-8A30-50CB7B697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701" y="1776378"/>
            <a:ext cx="8239125" cy="43053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275618" y="6343073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1003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15240724"/>
              </p:ext>
            </p:extLst>
          </p:nvPr>
        </p:nvGraphicFramePr>
        <p:xfrm>
          <a:off x="2894035" y="801283"/>
          <a:ext cx="9571348" cy="6089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5753AFA0-A6C0-0841-BC7A-9945CB62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91" y="34855"/>
            <a:ext cx="8519809" cy="971550"/>
          </a:xfrm>
        </p:spPr>
        <p:txBody>
          <a:bodyPr/>
          <a:lstStyle/>
          <a:p>
            <a:r>
              <a:rPr lang="en-US" dirty="0"/>
              <a:t>Insurance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367982" y="6458020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36" y="2183077"/>
            <a:ext cx="2109572" cy="1191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09555" y="2462645"/>
            <a:ext cx="561109" cy="564011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14" y="1987087"/>
            <a:ext cx="2177590" cy="1583701"/>
          </a:xfrm>
          <a:prstGeom prst="rect">
            <a:avLst/>
          </a:prstGeom>
        </p:spPr>
      </p:pic>
      <p:pic>
        <p:nvPicPr>
          <p:cNvPr id="8" name="Picture 7" descr="Family packing electric vehicle">
            <a:extLst>
              <a:ext uri="{FF2B5EF4-FFF2-40B4-BE49-F238E27FC236}">
                <a16:creationId xmlns:a16="http://schemas.microsoft.com/office/drawing/2014/main" id="{C4B207AC-48BC-3164-AC31-C0E5C4034F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37" r="9212" b="3546"/>
          <a:stretch/>
        </p:blipFill>
        <p:spPr>
          <a:xfrm>
            <a:off x="9535068" y="1853050"/>
            <a:ext cx="2177590" cy="18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71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 txBox="1">
            <a:spLocks/>
          </p:cNvSpPr>
          <p:nvPr/>
        </p:nvSpPr>
        <p:spPr>
          <a:xfrm>
            <a:off x="3292105" y="-451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LIFE Insurance Needs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9C7E72-BBBD-2145-AE40-C79B5A5C13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996" y="2166935"/>
            <a:ext cx="8519809" cy="2372187"/>
          </a:xfrm>
        </p:spPr>
        <p:txBody>
          <a:bodyPr>
            <a:normAutofit/>
          </a:bodyPr>
          <a:lstStyle/>
          <a:p>
            <a:r>
              <a:rPr lang="en-US" sz="3200" dirty="0"/>
              <a:t>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iabilities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(debts and obligations)</a:t>
            </a:r>
          </a:p>
          <a:p>
            <a:r>
              <a:rPr lang="en-US" sz="3200" dirty="0"/>
              <a:t>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ncome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(amount X number of years needed)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3200" dirty="0"/>
              <a:t>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inal expenses</a:t>
            </a:r>
          </a:p>
          <a:p>
            <a:r>
              <a:rPr lang="en-US" sz="3200" dirty="0"/>
              <a:t>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ducation and other goals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786257" y="2656107"/>
            <a:ext cx="1828800" cy="3274177"/>
            <a:chOff x="9786257" y="2939143"/>
            <a:chExt cx="1828800" cy="327417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9786257" y="2939143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786257" y="3526972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786257" y="5144832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786257" y="4071258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786257" y="4593771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9786257" y="5658149"/>
              <a:ext cx="1828800" cy="55517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86257" y="30730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86257" y="360652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786257" y="41398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786257" y="4712253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151253" y="4429217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Subtract current coverage and assets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2414" y="5421865"/>
            <a:ext cx="2359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Your Total Need</a:t>
            </a:r>
          </a:p>
        </p:txBody>
      </p:sp>
      <p:sp>
        <p:nvSpPr>
          <p:cNvPr id="19" name="AutoShape 100">
            <a:extLst>
              <a:ext uri="{FF2B5EF4-FFF2-40B4-BE49-F238E27FC236}">
                <a16:creationId xmlns:a16="http://schemas.microsoft.com/office/drawing/2014/main" id="{2C637317-7BF8-6D4B-BE28-E369E82E126E}"/>
              </a:ext>
            </a:extLst>
          </p:cNvPr>
          <p:cNvSpPr>
            <a:spLocks/>
          </p:cNvSpPr>
          <p:nvPr/>
        </p:nvSpPr>
        <p:spPr bwMode="auto">
          <a:xfrm>
            <a:off x="3489306" y="6387491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>
              <a:solidFill>
                <a:srgbClr val="004071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4"/>
          </p:nvPr>
        </p:nvSpPr>
        <p:spPr>
          <a:xfrm>
            <a:off x="9361714" y="6374473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6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62CF-C2FD-4DA3-885F-0B35BEE8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685" y="-10662"/>
            <a:ext cx="8519809" cy="993337"/>
          </a:xfrm>
        </p:spPr>
        <p:txBody>
          <a:bodyPr/>
          <a:lstStyle/>
          <a:p>
            <a:r>
              <a:rPr lang="en-US" dirty="0"/>
              <a:t>How to Change Your SGLI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5204EC3-1D53-4618-AF5F-C46F679C9D60}"/>
              </a:ext>
            </a:extLst>
          </p:cNvPr>
          <p:cNvSpPr txBox="1"/>
          <p:nvPr/>
        </p:nvSpPr>
        <p:spPr>
          <a:xfrm>
            <a:off x="3277685" y="962218"/>
            <a:ext cx="85758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SGLI Online Enrollment System (SOES):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Replaces paper-based SGLI enrollment and maintains elections and beneficiary information.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Provides 24/7 self-service SGLI information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www.dmdc.osd.mil/milconnect</a:t>
            </a:r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90FBF-BE16-4D3B-8525-AA4C4F91E5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256" y="3377910"/>
            <a:ext cx="7404570" cy="3297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5A077-E768-4261-8835-0F9AEE98AA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120" y="3446866"/>
            <a:ext cx="4613704" cy="10749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11667430" y="6388805"/>
            <a:ext cx="372169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Chevron arrows with solid fill">
            <a:extLst>
              <a:ext uri="{FF2B5EF4-FFF2-40B4-BE49-F238E27FC236}">
                <a16:creationId xmlns:a16="http://schemas.microsoft.com/office/drawing/2014/main" id="{63961789-5337-A8D4-C5C5-0676A2ECD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5437" y="1073571"/>
            <a:ext cx="362248" cy="362248"/>
          </a:xfrm>
          <a:prstGeom prst="rect">
            <a:avLst/>
          </a:prstGeom>
        </p:spPr>
      </p:pic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CB1E01D3-AC3A-95BB-7D5A-4CBD47ED1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5437" y="2148810"/>
            <a:ext cx="362248" cy="3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63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5F90-2A28-504E-938A-EFDFE17E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019" y="-1320"/>
            <a:ext cx="8899895" cy="1325563"/>
          </a:xfrm>
        </p:spPr>
        <p:txBody>
          <a:bodyPr/>
          <a:lstStyle/>
          <a:p>
            <a:r>
              <a:rPr lang="en-US" dirty="0"/>
              <a:t>Legal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358745" y="6373801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ADA1F79-746C-9B8B-076F-9F61E318A1DB}"/>
              </a:ext>
            </a:extLst>
          </p:cNvPr>
          <p:cNvSpPr txBox="1">
            <a:spLocks/>
          </p:cNvSpPr>
          <p:nvPr/>
        </p:nvSpPr>
        <p:spPr>
          <a:xfrm>
            <a:off x="3347527" y="1352398"/>
            <a:ext cx="8519809" cy="5056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Review and update important documents such as: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Will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Power of Attorney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Living Will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Medical directives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DD Form 93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Form TSP-3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Religious preference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Home of record considerations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/>
              <a:t>Safeguard information and documents</a:t>
            </a:r>
            <a:endParaRPr lang="en-US" b="0" dirty="0"/>
          </a:p>
        </p:txBody>
      </p:sp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433EA7A4-8B51-96AE-8B82-6F34B5A95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2943" y="1425354"/>
            <a:ext cx="457200" cy="457200"/>
          </a:xfrm>
          <a:prstGeom prst="rect">
            <a:avLst/>
          </a:prstGeom>
        </p:spPr>
      </p:pic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C5FD8448-6B0D-F34A-4D3B-870E299C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2943" y="576987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2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9229236" y="6409747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68255" y="0"/>
            <a:ext cx="8519809" cy="923925"/>
          </a:xfrm>
        </p:spPr>
        <p:txBody>
          <a:bodyPr/>
          <a:lstStyle/>
          <a:p>
            <a:r>
              <a:rPr lang="en-US" dirty="0"/>
              <a:t>Survivor Benefits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196855" y="1412993"/>
            <a:ext cx="8519809" cy="237218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Survivor Benefits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 Death Gratuity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 Survivor Benefit Plan (SBP)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 Dependency and Indemnity Compensation (DIC)</a:t>
            </a:r>
          </a:p>
        </p:txBody>
      </p:sp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A83FFBD1-80F6-9991-6680-6E03CD7F4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9655" y="1517273"/>
            <a:ext cx="457200" cy="457200"/>
          </a:xfrm>
          <a:prstGeom prst="rect">
            <a:avLst/>
          </a:prstGeom>
        </p:spPr>
      </p:pic>
      <p:pic>
        <p:nvPicPr>
          <p:cNvPr id="1026" name="Picture 2" descr="Survivor-Outreach">
            <a:extLst>
              <a:ext uri="{FF2B5EF4-FFF2-40B4-BE49-F238E27FC236}">
                <a16:creationId xmlns:a16="http://schemas.microsoft.com/office/drawing/2014/main" id="{AD83D8BF-CB83-1DE6-A4BF-A4C830482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75"/>
          <a:stretch/>
        </p:blipFill>
        <p:spPr bwMode="auto">
          <a:xfrm>
            <a:off x="3704412" y="3981823"/>
            <a:ext cx="7047494" cy="244812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430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AFA0-A6C0-0841-BC7A-9945CB62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37744"/>
            <a:ext cx="8519809" cy="949934"/>
          </a:xfrm>
        </p:spPr>
        <p:txBody>
          <a:bodyPr/>
          <a:lstStyle/>
          <a:p>
            <a:r>
              <a:rPr lang="en-US" dirty="0"/>
              <a:t>Survivors’ Education Benefits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724335"/>
              </p:ext>
            </p:extLst>
          </p:nvPr>
        </p:nvGraphicFramePr>
        <p:xfrm>
          <a:off x="3292105" y="1817915"/>
          <a:ext cx="8127999" cy="39834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38595">
                  <a:extLst>
                    <a:ext uri="{9D8B030D-6E8A-4147-A177-3AD203B41FA5}">
                      <a16:colId xmlns:a16="http://schemas.microsoft.com/office/drawing/2014/main" val="3193373105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3051324630"/>
                    </a:ext>
                  </a:extLst>
                </a:gridCol>
                <a:gridCol w="3330204">
                  <a:extLst>
                    <a:ext uri="{9D8B030D-6E8A-4147-A177-3AD203B41FA5}">
                      <a16:colId xmlns:a16="http://schemas.microsoft.com/office/drawing/2014/main" val="4237708884"/>
                    </a:ext>
                  </a:extLst>
                </a:gridCol>
              </a:tblGrid>
              <a:tr h="44812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66262"/>
                  </a:ext>
                </a:extLst>
              </a:tr>
              <a:tr h="448128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Survivors’ and Dependents’ Educational Assistance (DEA)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Fry Scholarships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60097"/>
                  </a:ext>
                </a:extLst>
              </a:tr>
              <a:tr h="164555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Child or Spouse of a Soldier who: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Is permanently and totally disabled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Died while on active duty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Is missing in action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Was forcibly detained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Is being treated for a service-connected disability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Child or surviving spouse of an Active duty Soldier who died in the line of duty on or after September 11, 2001</a:t>
                      </a:r>
                      <a:endParaRPr lang="en-US" sz="1400" dirty="0">
                        <a:solidFill>
                          <a:srgbClr val="00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6370"/>
                  </a:ext>
                </a:extLst>
              </a:tr>
              <a:tr h="44812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Monthly payments to help cover the cost of: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College or graduate degree programs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Career-training certificate courses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Educational and career counseling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Apprenticeships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On-the-job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You may be able to get up to 36 months of benefits, including: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Money for tuition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Money for housing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Money for books and supplies</a:t>
                      </a:r>
                    </a:p>
                    <a:p>
                      <a:endParaRPr lang="en-US" sz="1400" dirty="0">
                        <a:solidFill>
                          <a:srgbClr val="00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50927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135">
            <a:off x="10304242" y="1196770"/>
            <a:ext cx="1591321" cy="15913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9220200" y="6477866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7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954F-8062-924A-B71B-D8B16C9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339" y="3173633"/>
            <a:ext cx="6347298" cy="1325563"/>
          </a:xfrm>
        </p:spPr>
        <p:txBody>
          <a:bodyPr/>
          <a:lstStyle/>
          <a:p>
            <a:r>
              <a:rPr lang="en-US" dirty="0"/>
              <a:t>Saving and Investing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536256" y="6345238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4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CA83B7-584A-384B-AF28-021BEBDCC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5764" y="2962284"/>
            <a:ext cx="7838872" cy="23721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dirty="0"/>
              <a:t>Financial Planning</a:t>
            </a:r>
          </a:p>
          <a:p>
            <a:pPr marL="0" indent="0">
              <a:buNone/>
            </a:pPr>
            <a:r>
              <a:rPr lang="en-US" dirty="0"/>
              <a:t>Insurance and Legal Documents</a:t>
            </a:r>
          </a:p>
          <a:p>
            <a:pPr marL="0" indent="0">
              <a:buNone/>
            </a:pPr>
            <a:r>
              <a:rPr lang="en-US" dirty="0"/>
              <a:t>Saving and Investing</a:t>
            </a:r>
          </a:p>
          <a:p>
            <a:pPr marL="0" indent="0">
              <a:buNone/>
            </a:pPr>
            <a:r>
              <a:rPr lang="en-US" dirty="0"/>
              <a:t>Managing Debt and Credit</a:t>
            </a:r>
          </a:p>
          <a:p>
            <a:pPr marL="0" indent="0">
              <a:buNone/>
            </a:pPr>
            <a:r>
              <a:rPr lang="en-US" dirty="0"/>
              <a:t>Summary and Resources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31F5C571-59A8-1689-A0C2-2917B5261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0044" y="2962284"/>
            <a:ext cx="362248" cy="362248"/>
          </a:xfrm>
          <a:prstGeom prst="rect">
            <a:avLst/>
          </a:prstGeom>
        </p:spPr>
      </p:pic>
      <p:pic>
        <p:nvPicPr>
          <p:cNvPr id="3" name="Graphic 2" descr="Chevron arrows with solid fill">
            <a:extLst>
              <a:ext uri="{FF2B5EF4-FFF2-40B4-BE49-F238E27FC236}">
                <a16:creationId xmlns:a16="http://schemas.microsoft.com/office/drawing/2014/main" id="{32760985-111B-D3F4-BB83-2E7619AE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0044" y="3324532"/>
            <a:ext cx="362248" cy="362248"/>
          </a:xfrm>
          <a:prstGeom prst="rect">
            <a:avLst/>
          </a:prstGeom>
        </p:spPr>
      </p:pic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45330F88-9A2B-4D5F-BE46-998BBAEB0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0044" y="3723167"/>
            <a:ext cx="362248" cy="362248"/>
          </a:xfrm>
          <a:prstGeom prst="rect">
            <a:avLst/>
          </a:prstGeom>
        </p:spPr>
      </p:pic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5D91F02D-C78F-2956-6B22-260DA484E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0044" y="4121802"/>
            <a:ext cx="362248" cy="362248"/>
          </a:xfrm>
          <a:prstGeom prst="rect">
            <a:avLst/>
          </a:prstGeom>
        </p:spPr>
      </p:pic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5A7C663F-027D-3FF4-D691-C7D9C8188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0044" y="4520437"/>
            <a:ext cx="362248" cy="362248"/>
          </a:xfrm>
          <a:prstGeom prst="rect">
            <a:avLst/>
          </a:prstGeom>
        </p:spPr>
      </p:pic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F4CA7F38-ED8B-43B2-9480-7A9F86623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1680" y="4912778"/>
            <a:ext cx="362248" cy="3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27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CF2D-00E6-1144-9ADB-AE4E0662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44" y="85276"/>
            <a:ext cx="8519809" cy="859286"/>
          </a:xfrm>
        </p:spPr>
        <p:txBody>
          <a:bodyPr/>
          <a:lstStyle/>
          <a:p>
            <a:r>
              <a:rPr lang="en-US" dirty="0"/>
              <a:t>Savings Deposit Program (SDP)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3BBA3-5BD7-9949-89AD-481E9C176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2311" y="1969080"/>
            <a:ext cx="6524632" cy="36988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Ensure contributions have stopped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dirty="0"/>
              <a:t>Taxable interest earned up to 90 days after return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 dirty="0"/>
              <a:t>Withdrawals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 Contact </a:t>
            </a:r>
            <a:r>
              <a:rPr lang="en-US" b="0" dirty="0" err="1"/>
              <a:t>myPay</a:t>
            </a:r>
            <a:r>
              <a:rPr lang="en-US" b="0" dirty="0"/>
              <a:t>, email, fax, mail to DFAS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 Verify your bank routing and account numbers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 Automatic direct deposit after 120 days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 Visit </a:t>
            </a:r>
            <a:r>
              <a:rPr lang="en-US" b="0" dirty="0">
                <a:hlinkClick r:id="rId3"/>
              </a:rPr>
              <a:t>https://www.dfas.mil/</a:t>
            </a:r>
            <a:endParaRPr lang="en-US" b="0" dirty="0"/>
          </a:p>
          <a:p>
            <a:pPr marL="457200" lvl="1" indent="0">
              <a:spcBef>
                <a:spcPts val="1200"/>
              </a:spcBef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362828" y="6385374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943" y="1502805"/>
            <a:ext cx="2154971" cy="4631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2176E901-30BE-E84C-0936-871F3CE7D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4144" y="1991535"/>
            <a:ext cx="457200" cy="457200"/>
          </a:xfrm>
          <a:prstGeom prst="rect">
            <a:avLst/>
          </a:prstGeom>
        </p:spPr>
      </p:pic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F02BD026-7062-1CEF-EA3E-5885B93A4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4144" y="2544281"/>
            <a:ext cx="457200" cy="457200"/>
          </a:xfrm>
          <a:prstGeom prst="rect">
            <a:avLst/>
          </a:prstGeom>
        </p:spPr>
      </p:pic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6D8A9905-202C-7036-E207-AF497BCA6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4144" y="345644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11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96C0-AD52-2C4F-9970-20A9FDF0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23375"/>
            <a:ext cx="8519809" cy="886276"/>
          </a:xfrm>
        </p:spPr>
        <p:txBody>
          <a:bodyPr/>
          <a:lstStyle/>
          <a:p>
            <a:r>
              <a:rPr lang="en-US" dirty="0"/>
              <a:t>Thrift Savings Plan (TSP)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55CC0-4608-2F43-9D22-C48CFE37BA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539932"/>
            <a:ext cx="8519809" cy="146107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Combat Zone Tax Exclusion (CZTE)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Blended Retirement System (BRS)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BD246-10FD-4CA1-A516-C3E597F05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103" y="3183158"/>
            <a:ext cx="8398510" cy="2905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9305925" y="6470650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07AF4BC4-B577-3BF5-82B6-DCBF0964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4903" y="1658255"/>
            <a:ext cx="457200" cy="457200"/>
          </a:xfrm>
          <a:prstGeom prst="rect">
            <a:avLst/>
          </a:prstGeom>
        </p:spPr>
      </p:pic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B7511377-D9B5-7256-3332-290E37DDD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4903" y="23201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6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2FAD-13D0-B442-BD8F-875EA2ACB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517" y="2816995"/>
            <a:ext cx="6353783" cy="1325563"/>
          </a:xfrm>
        </p:spPr>
        <p:txBody>
          <a:bodyPr/>
          <a:lstStyle/>
          <a:p>
            <a:r>
              <a:rPr lang="en-US" dirty="0"/>
              <a:t>Managing Debt and Credit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0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295F90-2A28-504E-938A-EFDFE17E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91" y="17460"/>
            <a:ext cx="8519809" cy="1033801"/>
          </a:xfrm>
        </p:spPr>
        <p:txBody>
          <a:bodyPr/>
          <a:lstStyle/>
          <a:p>
            <a:r>
              <a:rPr lang="en-US" dirty="0"/>
              <a:t>Financial Warning Signs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DE6570-3676-4D46-B689-15B7DD235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3991" y="1465575"/>
            <a:ext cx="4947934" cy="502888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/>
              <a:t>Living paycheck to paycheck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/>
              <a:t>Unable to pay bills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/>
              <a:t>Expensive purchases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/>
              <a:t>No savings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/>
              <a:t>Spouse lost job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/>
              <a:t>Overwhelming debt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/>
              <a:t>Preoccupied and being distant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DC00C1-63E8-1B19-F021-018775E4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67" y="1125335"/>
            <a:ext cx="4572426" cy="460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50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48F1C-28FD-034E-91BF-864569FC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680" y="0"/>
            <a:ext cx="8519809" cy="886276"/>
          </a:xfrm>
        </p:spPr>
        <p:txBody>
          <a:bodyPr/>
          <a:lstStyle/>
          <a:p>
            <a:r>
              <a:rPr lang="en-US" dirty="0"/>
              <a:t>Military Consumer Protections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356173" y="6432093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3FB17-B9CE-A976-FEB0-1E2A76AF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292" y="1561980"/>
            <a:ext cx="3518081" cy="455318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80B8906-15A4-C1F2-B4EF-00116F712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167938"/>
            <a:ext cx="5289187" cy="534126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dirty="0"/>
              <a:t>Notify lenders about deployment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/>
              <a:t>Active-duty alert and security freeze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/>
              <a:t>Review credit report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0" dirty="0"/>
              <a:t>Speak to a Personal Financial Manager/Counselor on your installation for credit questions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n-US" b="0" dirty="0"/>
              <a:t>Visit </a:t>
            </a:r>
            <a:r>
              <a:rPr lang="en-US" b="0" dirty="0">
                <a:hlinkClick r:id="rId3"/>
              </a:rPr>
              <a:t>www.annualcreditreport.com</a:t>
            </a:r>
            <a:endParaRPr lang="en-US" b="0" dirty="0"/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b="0" dirty="0"/>
              <a:t>Soldiers may request FREE credit monitoring from each of the reporting agencies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/>
              <a:t>Know your rights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b="0" dirty="0"/>
              <a:t>Servicemembers Civil Relief Act (SCRA)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b="0" dirty="0"/>
              <a:t>Military Lending Act (MLA)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b="0" dirty="0"/>
              <a:t>Legal Office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AD10B246-9CC0-DEF7-79EC-9E4D82364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799" y="1215617"/>
            <a:ext cx="457200" cy="457200"/>
          </a:xfrm>
          <a:prstGeom prst="rect">
            <a:avLst/>
          </a:prstGeom>
        </p:spPr>
      </p:pic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34EEDF7F-ABDF-91B1-FDE4-AF09DBB25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799" y="1766238"/>
            <a:ext cx="457200" cy="457200"/>
          </a:xfrm>
          <a:prstGeom prst="rect">
            <a:avLst/>
          </a:prstGeom>
        </p:spPr>
      </p:pic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CBA93540-52DA-CDCD-5ADB-70F88DF1A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4905" y="2312123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8957B9C9-6E32-878D-B553-BE1C31BF6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9285" y="472218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57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5E42EA-C137-4CF6-9A9D-ACC20CEB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821" y="68438"/>
            <a:ext cx="8519809" cy="1325563"/>
          </a:xfrm>
        </p:spPr>
        <p:txBody>
          <a:bodyPr/>
          <a:lstStyle/>
          <a:p>
            <a:r>
              <a:rPr lang="en-US" dirty="0"/>
              <a:t>Military Lending Act (MLA)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9E8E83-8584-FC91-EF3D-EFFB81F9D1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9476" y="1209375"/>
            <a:ext cx="8519809" cy="4770016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dirty="0"/>
              <a:t>Who Is Protected?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b="0" dirty="0"/>
              <a:t> Active-duty service members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b="0" dirty="0"/>
              <a:t>Reserve and National Guard members on active duty for 30+ days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b="0" dirty="0"/>
              <a:t>Spouses and covered dependents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/>
              <a:t>What Is Covered?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32B0BC-8D92-4AA7-062D-A22A93B63ABA}"/>
              </a:ext>
            </a:extLst>
          </p:cNvPr>
          <p:cNvSpPr/>
          <p:nvPr/>
        </p:nvSpPr>
        <p:spPr>
          <a:xfrm>
            <a:off x="3245258" y="4405932"/>
            <a:ext cx="8414027" cy="2295049"/>
          </a:xfrm>
          <a:prstGeom prst="rect">
            <a:avLst/>
          </a:prstGeom>
          <a:solidFill>
            <a:srgbClr val="F6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EAB12-CD08-E796-9516-43B86D524884}"/>
              </a:ext>
            </a:extLst>
          </p:cNvPr>
          <p:cNvSpPr txBox="1"/>
          <p:nvPr/>
        </p:nvSpPr>
        <p:spPr>
          <a:xfrm>
            <a:off x="3661922" y="455182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COVERED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7B458-3FC6-8B1B-A568-3B7E30732B23}"/>
              </a:ext>
            </a:extLst>
          </p:cNvPr>
          <p:cNvSpPr txBox="1"/>
          <p:nvPr/>
        </p:nvSpPr>
        <p:spPr>
          <a:xfrm>
            <a:off x="7218193" y="4573014"/>
            <a:ext cx="202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 COVERED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81FA3A-E750-6585-F8AB-81FA5B6779AF}"/>
              </a:ext>
            </a:extLst>
          </p:cNvPr>
          <p:cNvSpPr txBox="1"/>
          <p:nvPr/>
        </p:nvSpPr>
        <p:spPr>
          <a:xfrm>
            <a:off x="3661922" y="4878217"/>
            <a:ext cx="28609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Credit cards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Payday loans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Vehicle title loans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Refund anticipation loans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Certain installment loans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Certain student loans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1C51D-3EF3-5539-1539-46C3BA8D276A}"/>
              </a:ext>
            </a:extLst>
          </p:cNvPr>
          <p:cNvSpPr txBox="1"/>
          <p:nvPr/>
        </p:nvSpPr>
        <p:spPr>
          <a:xfrm>
            <a:off x="7232877" y="4868873"/>
            <a:ext cx="4021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Residential mortgages and refinances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Home equity loans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Auto loans secured by the vehicle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362A"/>
                </a:solidFill>
              </a:rPr>
              <a:t>Personal property loans secured by the property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77844FD-DCDA-9394-BDD2-585E5E2E36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370571" y="6546179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25</a:t>
            </a:fld>
            <a:endParaRPr lang="es-MX" dirty="0"/>
          </a:p>
        </p:txBody>
      </p:sp>
      <p:pic>
        <p:nvPicPr>
          <p:cNvPr id="13" name="Graphic 12" descr="Chevron arrows with solid fill">
            <a:extLst>
              <a:ext uri="{FF2B5EF4-FFF2-40B4-BE49-F238E27FC236}">
                <a16:creationId xmlns:a16="http://schemas.microsoft.com/office/drawing/2014/main" id="{241FC92D-ABB7-5AE1-2A54-4D8EB743D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7026" y="1348806"/>
            <a:ext cx="457200" cy="457200"/>
          </a:xfrm>
          <a:prstGeom prst="rect">
            <a:avLst/>
          </a:prstGeom>
        </p:spPr>
      </p:pic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BCD94993-750E-507A-7CE5-DD0025B61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7026" y="373190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1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EA48-7EC6-402C-B155-54321595F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236" y="55798"/>
            <a:ext cx="8899895" cy="942040"/>
          </a:xfrm>
        </p:spPr>
        <p:txBody>
          <a:bodyPr/>
          <a:lstStyle/>
          <a:p>
            <a:r>
              <a:rPr lang="en-US" dirty="0"/>
              <a:t>Servicemembers Civil Relief Act (SCRA)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370571" y="6592359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26</a:t>
            </a:fld>
            <a:endParaRPr lang="es-MX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01AF787-0DC2-6554-AD55-6D881627661E}"/>
              </a:ext>
            </a:extLst>
          </p:cNvPr>
          <p:cNvGrpSpPr/>
          <p:nvPr/>
        </p:nvGrpSpPr>
        <p:grpSpPr>
          <a:xfrm>
            <a:off x="3276861" y="1095301"/>
            <a:ext cx="8679510" cy="2474700"/>
            <a:chOff x="2868147" y="1153997"/>
            <a:chExt cx="8679510" cy="2474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002539-932B-38F5-C82C-C1E9A509C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5796" y="3232755"/>
              <a:ext cx="438173" cy="39594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7B4CF6-3562-0B04-DFB5-A69CA0BF5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8971" y="2565645"/>
              <a:ext cx="393720" cy="3879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49333A-34D2-DCC0-2A46-E915AFCF6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1671" y="1878813"/>
              <a:ext cx="381020" cy="4076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DC9D28-59A7-888F-D1D4-204D445BA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5796" y="1178832"/>
              <a:ext cx="412771" cy="42077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2806E9-E321-CD73-A68E-D05E128485DC}"/>
                </a:ext>
              </a:extLst>
            </p:cNvPr>
            <p:cNvSpPr txBox="1"/>
            <p:nvPr/>
          </p:nvSpPr>
          <p:spPr>
            <a:xfrm>
              <a:off x="3405327" y="1178832"/>
              <a:ext cx="2830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SIX PERCENT INTEREST RATE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87B86D-C35F-506C-0076-DABB57AFD331}"/>
                </a:ext>
              </a:extLst>
            </p:cNvPr>
            <p:cNvSpPr txBox="1"/>
            <p:nvPr/>
          </p:nvSpPr>
          <p:spPr>
            <a:xfrm>
              <a:off x="3430285" y="1872522"/>
              <a:ext cx="17043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VEHICLE LEASES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D426F9-70EC-908E-4E43-C09363B916D0}"/>
                </a:ext>
              </a:extLst>
            </p:cNvPr>
            <p:cNvSpPr txBox="1"/>
            <p:nvPr/>
          </p:nvSpPr>
          <p:spPr>
            <a:xfrm>
              <a:off x="7128114" y="1177809"/>
              <a:ext cx="2106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RESIDENTIAL LEASES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1F8B9C-96D5-89FA-2815-D65D74B5E6BB}"/>
                </a:ext>
              </a:extLst>
            </p:cNvPr>
            <p:cNvSpPr txBox="1"/>
            <p:nvPr/>
          </p:nvSpPr>
          <p:spPr>
            <a:xfrm>
              <a:off x="3405327" y="3229952"/>
              <a:ext cx="2719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MOBILE PHONE CONTRACTS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D9A704-BE0C-E8DD-1E14-DA686BAE33EC}"/>
                </a:ext>
              </a:extLst>
            </p:cNvPr>
            <p:cNvSpPr txBox="1"/>
            <p:nvPr/>
          </p:nvSpPr>
          <p:spPr>
            <a:xfrm>
              <a:off x="3436052" y="2566212"/>
              <a:ext cx="24978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EVICTION FROM HOUSING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ED77C1-A3B8-28BF-D0D4-1E6FA157886F}"/>
                </a:ext>
              </a:extLst>
            </p:cNvPr>
            <p:cNvSpPr txBox="1"/>
            <p:nvPr/>
          </p:nvSpPr>
          <p:spPr>
            <a:xfrm>
              <a:off x="7119842" y="1854919"/>
              <a:ext cx="4427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FORECLOSURE &amp; REPOSSESSION PROTECTION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525AD1-2000-CBA4-4734-C139AB060651}"/>
                </a:ext>
              </a:extLst>
            </p:cNvPr>
            <p:cNvSpPr txBox="1"/>
            <p:nvPr/>
          </p:nvSpPr>
          <p:spPr>
            <a:xfrm>
              <a:off x="7139046" y="2571622"/>
              <a:ext cx="2194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COURT PROCEEDINGS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E84F9D-BB6B-9547-5887-D11B01DE9823}"/>
                </a:ext>
              </a:extLst>
            </p:cNvPr>
            <p:cNvSpPr txBox="1"/>
            <p:nvPr/>
          </p:nvSpPr>
          <p:spPr>
            <a:xfrm>
              <a:off x="7139046" y="3229951"/>
              <a:ext cx="2887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RESIDENCE FOR STATE TAXES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7CC007E-ECFA-EFC5-385A-079B4EEAD108}"/>
                </a:ext>
              </a:extLst>
            </p:cNvPr>
            <p:cNvGrpSpPr/>
            <p:nvPr/>
          </p:nvGrpSpPr>
          <p:grpSpPr>
            <a:xfrm>
              <a:off x="2868147" y="1153997"/>
              <a:ext cx="436500" cy="2474699"/>
              <a:chOff x="3830063" y="1115950"/>
              <a:chExt cx="436500" cy="247469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3868A07-5319-F9B6-BE25-E1E900BA7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45911" y="3169997"/>
                <a:ext cx="420652" cy="420652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B0A4CF87-839D-CDC4-F875-72F9CE3F5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7343" y="2466263"/>
                <a:ext cx="420652" cy="434444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E5AB13BF-28E4-BA1F-DEA6-AFCE5C57F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30063" y="1800632"/>
                <a:ext cx="427548" cy="393069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189E858-9448-B2AC-6998-CF731B21F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7343" y="1115950"/>
                <a:ext cx="406859" cy="41375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FCA23E7-8B29-B02F-3B4E-B45E27EFBBF8}"/>
              </a:ext>
            </a:extLst>
          </p:cNvPr>
          <p:cNvGrpSpPr/>
          <p:nvPr/>
        </p:nvGrpSpPr>
        <p:grpSpPr>
          <a:xfrm>
            <a:off x="3263994" y="3789642"/>
            <a:ext cx="8529124" cy="2021735"/>
            <a:chOff x="3184559" y="4688203"/>
            <a:chExt cx="8529124" cy="202173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08A5285-44B2-728F-9AA3-F777C7B016BA}"/>
                </a:ext>
              </a:extLst>
            </p:cNvPr>
            <p:cNvGrpSpPr/>
            <p:nvPr/>
          </p:nvGrpSpPr>
          <p:grpSpPr>
            <a:xfrm>
              <a:off x="3361565" y="4688203"/>
              <a:ext cx="691097" cy="676301"/>
              <a:chOff x="3379936" y="3891945"/>
              <a:chExt cx="691097" cy="67630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11881EE-F0CD-DC77-FE12-7B36E4DEA61E}"/>
                  </a:ext>
                </a:extLst>
              </p:cNvPr>
              <p:cNvSpPr/>
              <p:nvPr/>
            </p:nvSpPr>
            <p:spPr>
              <a:xfrm>
                <a:off x="3379936" y="3891945"/>
                <a:ext cx="676301" cy="676301"/>
              </a:xfrm>
              <a:prstGeom prst="ellipse">
                <a:avLst/>
              </a:prstGeom>
              <a:noFill/>
              <a:ln w="28575">
                <a:solidFill>
                  <a:srgbClr val="977B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10B12D-1109-B673-4D91-48B8DB7ADFE5}"/>
                  </a:ext>
                </a:extLst>
              </p:cNvPr>
              <p:cNvSpPr txBox="1"/>
              <p:nvPr/>
            </p:nvSpPr>
            <p:spPr>
              <a:xfrm>
                <a:off x="3449244" y="3991115"/>
                <a:ext cx="6217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3362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01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B79A4A4-AA54-5161-0EB2-04BC69EDC8F1}"/>
                </a:ext>
              </a:extLst>
            </p:cNvPr>
            <p:cNvGrpSpPr/>
            <p:nvPr/>
          </p:nvGrpSpPr>
          <p:grpSpPr>
            <a:xfrm>
              <a:off x="5030407" y="4688203"/>
              <a:ext cx="676301" cy="676301"/>
              <a:chOff x="4546324" y="3925719"/>
              <a:chExt cx="676301" cy="67630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2D7855C-CAA2-FEF1-D3B5-ACDDCDE5E12E}"/>
                  </a:ext>
                </a:extLst>
              </p:cNvPr>
              <p:cNvSpPr/>
              <p:nvPr/>
            </p:nvSpPr>
            <p:spPr>
              <a:xfrm>
                <a:off x="4546324" y="3925719"/>
                <a:ext cx="676301" cy="676301"/>
              </a:xfrm>
              <a:prstGeom prst="ellipse">
                <a:avLst/>
              </a:prstGeom>
              <a:noFill/>
              <a:ln w="28575">
                <a:solidFill>
                  <a:srgbClr val="977B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693C44A-AD4D-84B9-31AF-76EAA6E3EF33}"/>
                  </a:ext>
                </a:extLst>
              </p:cNvPr>
              <p:cNvSpPr txBox="1"/>
              <p:nvPr/>
            </p:nvSpPr>
            <p:spPr>
              <a:xfrm>
                <a:off x="4620619" y="4022968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3362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02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39BC633-C134-22E8-E588-F1E21B08CBED}"/>
                </a:ext>
              </a:extLst>
            </p:cNvPr>
            <p:cNvGrpSpPr/>
            <p:nvPr/>
          </p:nvGrpSpPr>
          <p:grpSpPr>
            <a:xfrm>
              <a:off x="6893176" y="4688203"/>
              <a:ext cx="676301" cy="676301"/>
              <a:chOff x="5698696" y="3968856"/>
              <a:chExt cx="676301" cy="67630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3D8EE4E-DFCA-847A-E832-D5C0A18661F3}"/>
                  </a:ext>
                </a:extLst>
              </p:cNvPr>
              <p:cNvSpPr/>
              <p:nvPr/>
            </p:nvSpPr>
            <p:spPr>
              <a:xfrm>
                <a:off x="5698696" y="3968856"/>
                <a:ext cx="676301" cy="676301"/>
              </a:xfrm>
              <a:prstGeom prst="ellipse">
                <a:avLst/>
              </a:prstGeom>
              <a:noFill/>
              <a:ln w="28575">
                <a:solidFill>
                  <a:srgbClr val="977B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EFB9D5-252B-E92C-36EA-E26B81F9B0B7}"/>
                  </a:ext>
                </a:extLst>
              </p:cNvPr>
              <p:cNvSpPr txBox="1"/>
              <p:nvPr/>
            </p:nvSpPr>
            <p:spPr>
              <a:xfrm>
                <a:off x="5772991" y="4051007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3362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03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C49E383-45E1-DCFD-FC48-EA3B419D7AD8}"/>
                </a:ext>
              </a:extLst>
            </p:cNvPr>
            <p:cNvGrpSpPr/>
            <p:nvPr/>
          </p:nvGrpSpPr>
          <p:grpSpPr>
            <a:xfrm>
              <a:off x="8689132" y="4688203"/>
              <a:ext cx="676301" cy="676301"/>
              <a:chOff x="6628574" y="3938539"/>
              <a:chExt cx="676301" cy="67630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3CD6CA0-D0F8-EDB7-C882-3157C42E610A}"/>
                  </a:ext>
                </a:extLst>
              </p:cNvPr>
              <p:cNvSpPr/>
              <p:nvPr/>
            </p:nvSpPr>
            <p:spPr>
              <a:xfrm>
                <a:off x="6628574" y="3938539"/>
                <a:ext cx="676301" cy="676301"/>
              </a:xfrm>
              <a:prstGeom prst="ellipse">
                <a:avLst/>
              </a:prstGeom>
              <a:noFill/>
              <a:ln w="28575">
                <a:solidFill>
                  <a:srgbClr val="977B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82651D1-EC83-22C5-C901-6D0016EA820E}"/>
                  </a:ext>
                </a:extLst>
              </p:cNvPr>
              <p:cNvSpPr txBox="1"/>
              <p:nvPr/>
            </p:nvSpPr>
            <p:spPr>
              <a:xfrm>
                <a:off x="6702869" y="4022969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3362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04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BC37EF5-B20D-42AA-AE9B-B082FF0D9A30}"/>
                </a:ext>
              </a:extLst>
            </p:cNvPr>
            <p:cNvGrpSpPr/>
            <p:nvPr/>
          </p:nvGrpSpPr>
          <p:grpSpPr>
            <a:xfrm>
              <a:off x="10398946" y="4688203"/>
              <a:ext cx="676301" cy="676301"/>
              <a:chOff x="7384734" y="3969474"/>
              <a:chExt cx="676301" cy="67630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E25E552-DD6D-E94D-A3D8-FDF389D9DC59}"/>
                  </a:ext>
                </a:extLst>
              </p:cNvPr>
              <p:cNvSpPr/>
              <p:nvPr/>
            </p:nvSpPr>
            <p:spPr>
              <a:xfrm>
                <a:off x="7384734" y="3969474"/>
                <a:ext cx="676301" cy="676301"/>
              </a:xfrm>
              <a:prstGeom prst="ellipse">
                <a:avLst/>
              </a:prstGeom>
              <a:noFill/>
              <a:ln w="28575">
                <a:solidFill>
                  <a:srgbClr val="977B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FF1CDE-395C-FD08-1179-A9170E32B88E}"/>
                  </a:ext>
                </a:extLst>
              </p:cNvPr>
              <p:cNvSpPr txBox="1"/>
              <p:nvPr/>
            </p:nvSpPr>
            <p:spPr>
              <a:xfrm>
                <a:off x="7459029" y="4071612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3362A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05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324B399-9F65-A740-6EFC-1C37F1D0261B}"/>
                </a:ext>
              </a:extLst>
            </p:cNvPr>
            <p:cNvSpPr txBox="1"/>
            <p:nvPr/>
          </p:nvSpPr>
          <p:spPr>
            <a:xfrm>
              <a:off x="3184559" y="5544826"/>
              <a:ext cx="1114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Active-duty Soldiers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8932000-EE98-62AE-BE76-7C95D2D39FA0}"/>
                </a:ext>
              </a:extLst>
            </p:cNvPr>
            <p:cNvSpPr txBox="1"/>
            <p:nvPr/>
          </p:nvSpPr>
          <p:spPr>
            <a:xfrm>
              <a:off x="4321656" y="5544826"/>
              <a:ext cx="21242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Members of the Guard/Reserve on federal active duty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DEF028-782A-47EE-EB15-3D75B9CE4B72}"/>
                </a:ext>
              </a:extLst>
            </p:cNvPr>
            <p:cNvSpPr txBox="1"/>
            <p:nvPr/>
          </p:nvSpPr>
          <p:spPr>
            <a:xfrm>
              <a:off x="6373041" y="5540387"/>
              <a:ext cx="169087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Members of the National Guard on federal orders for a period of more than 30 days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378E763-6631-88D6-18AE-D1B52C2842AB}"/>
                </a:ext>
              </a:extLst>
            </p:cNvPr>
            <p:cNvSpPr txBox="1"/>
            <p:nvPr/>
          </p:nvSpPr>
          <p:spPr>
            <a:xfrm>
              <a:off x="8127882" y="5539364"/>
              <a:ext cx="1798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Soldier dependents (in some situations)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AE5EDCA-E94B-E2F5-8A5C-DE85E3D7A725}"/>
                </a:ext>
              </a:extLst>
            </p:cNvPr>
            <p:cNvSpPr txBox="1"/>
            <p:nvPr/>
          </p:nvSpPr>
          <p:spPr>
            <a:xfrm>
              <a:off x="9989115" y="5539364"/>
              <a:ext cx="17245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Co-signers or those who took out loans with a Soldier (in some situations)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07652C00-9869-CB71-ACF1-36AE67BD89A0}"/>
              </a:ext>
            </a:extLst>
          </p:cNvPr>
          <p:cNvSpPr/>
          <p:nvPr/>
        </p:nvSpPr>
        <p:spPr>
          <a:xfrm>
            <a:off x="2910643" y="5951631"/>
            <a:ext cx="9153276" cy="723890"/>
          </a:xfrm>
          <a:prstGeom prst="rect">
            <a:avLst/>
          </a:prstGeom>
          <a:noFill/>
          <a:ln w="28575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708CD2-F3CA-B358-8DC1-47A5894F781A}"/>
              </a:ext>
            </a:extLst>
          </p:cNvPr>
          <p:cNvSpPr txBox="1"/>
          <p:nvPr/>
        </p:nvSpPr>
        <p:spPr>
          <a:xfrm>
            <a:off x="3061236" y="6021189"/>
            <a:ext cx="865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 PROTECTIONS EXTEND FOR A LIMITED TIME BEYOND ACTIVE-DUTY DISCHARGE OR RELEASE AND ARE TIED TO THE DISCHARGE OR RELEASE DATE.</a:t>
            </a:r>
          </a:p>
        </p:txBody>
      </p:sp>
    </p:spTree>
    <p:extLst>
      <p:ext uri="{BB962C8B-B14F-4D97-AF65-F5344CB8AC3E}">
        <p14:creationId xmlns:p14="http://schemas.microsoft.com/office/powerpoint/2010/main" val="2030630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E5DE2F-F711-664C-AC5C-172B99B2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0"/>
            <a:ext cx="8519809" cy="1200600"/>
          </a:xfrm>
        </p:spPr>
        <p:txBody>
          <a:bodyPr/>
          <a:lstStyle/>
          <a:p>
            <a:r>
              <a:rPr lang="en-US" dirty="0"/>
              <a:t>Protect Your Credit Reputation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20DA548-0B3C-2A49-8052-D7E0F110DA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529540"/>
            <a:ext cx="8519809" cy="4574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Active-duty alert and security freeze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 Good for one year, unless you remove sooner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 Must contact each of the three agencies to remove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/>
              <a:t>Secure your information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Follow Personally Identifiable Information (PII) regulations and procedures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 www.identitytheft.gov</a:t>
            </a:r>
            <a:r>
              <a:rPr lang="en-US" b="0" dirty="0"/>
              <a:t> or </a:t>
            </a:r>
            <a:r>
              <a:rPr lang="en-US" b="0" dirty="0">
                <a:hlinkClick r:id="rId3"/>
              </a:rPr>
              <a:t>www.consumer.gov</a:t>
            </a:r>
            <a:endParaRPr lang="en-US" b="0" dirty="0"/>
          </a:p>
          <a:p>
            <a:pPr marL="0" indent="0">
              <a:spcBef>
                <a:spcPts val="2400"/>
              </a:spcBef>
              <a:buNone/>
            </a:pPr>
            <a:r>
              <a:rPr lang="en-US" dirty="0"/>
              <a:t>Review credit report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>
                <a:hlinkClick r:id="rId4"/>
              </a:rPr>
              <a:t> www.annualcreditreport.com</a:t>
            </a:r>
            <a:endParaRPr lang="en-US" b="0" dirty="0"/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 Take advantage of free credit monitoring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286875" y="6433020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pPr/>
              <a:t>27</a:t>
            </a:fld>
            <a:endParaRPr lang="es-MX" dirty="0"/>
          </a:p>
        </p:txBody>
      </p:sp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2B62FBE5-B60F-4149-0654-5472F4169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6799" y="1510490"/>
            <a:ext cx="457200" cy="457200"/>
          </a:xfrm>
          <a:prstGeom prst="rect">
            <a:avLst/>
          </a:prstGeom>
        </p:spPr>
      </p:pic>
      <p:pic>
        <p:nvPicPr>
          <p:cNvPr id="3" name="Graphic 2" descr="Chevron arrows with solid fill">
            <a:extLst>
              <a:ext uri="{FF2B5EF4-FFF2-40B4-BE49-F238E27FC236}">
                <a16:creationId xmlns:a16="http://schemas.microsoft.com/office/drawing/2014/main" id="{29051ABF-CFD0-81D5-F964-D0D800C2C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6799" y="2990850"/>
            <a:ext cx="457200" cy="457200"/>
          </a:xfrm>
          <a:prstGeom prst="rect">
            <a:avLst/>
          </a:prstGeom>
        </p:spPr>
      </p:pic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56BD7B66-AE51-B306-2A4E-468E01C95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6799" y="4743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3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7A287B-BBC6-A645-9468-06432EB21EB9}"/>
              </a:ext>
            </a:extLst>
          </p:cNvPr>
          <p:cNvSpPr txBox="1">
            <a:spLocks/>
          </p:cNvSpPr>
          <p:nvPr/>
        </p:nvSpPr>
        <p:spPr>
          <a:xfrm>
            <a:off x="3822727" y="2771275"/>
            <a:ext cx="6353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Summary and Resources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9507681" y="6335713"/>
            <a:ext cx="2493818" cy="365125"/>
          </a:xfrm>
        </p:spPr>
        <p:txBody>
          <a:bodyPr/>
          <a:lstStyle/>
          <a:p>
            <a:fld id="{FC2A2D25-6603-7440-94E1-D7F28E00B596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67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8E0C-F5C6-714B-9029-E5E47C72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-450"/>
            <a:ext cx="8519809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70496-3652-DC43-8D6F-DED4F8C7F3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737360"/>
            <a:ext cx="8519809" cy="26441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Welcome home from deployment!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Let’s wrap up all the topics we talked about today: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 Financial Planning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 Insurance and Legal Documents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 Saving and Investing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 Managing Debt and Credit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267825" y="6311900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Graphic 4" descr="Chevron arrows with solid fill">
            <a:extLst>
              <a:ext uri="{FF2B5EF4-FFF2-40B4-BE49-F238E27FC236}">
                <a16:creationId xmlns:a16="http://schemas.microsoft.com/office/drawing/2014/main" id="{27E2A09D-E24C-1F0B-57E8-EC28B7E02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6799" y="1636395"/>
            <a:ext cx="457200" cy="457200"/>
          </a:xfrm>
          <a:prstGeom prst="rect">
            <a:avLst/>
          </a:prstGeom>
        </p:spPr>
      </p:pic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CBDDEA70-642B-18F4-5F81-FF3F96A0F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4905" y="23801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0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92731" y="3240091"/>
            <a:ext cx="7005728" cy="1325563"/>
          </a:xfrm>
        </p:spPr>
        <p:txBody>
          <a:bodyPr/>
          <a:lstStyle/>
          <a:p>
            <a:r>
              <a:rPr lang="en-US" dirty="0"/>
              <a:t>Financial Planning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21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104" y="-447"/>
            <a:ext cx="8519809" cy="1325563"/>
          </a:xfrm>
        </p:spPr>
        <p:txBody>
          <a:bodyPr/>
          <a:lstStyle/>
          <a:p>
            <a:r>
              <a:rPr lang="en-US" dirty="0"/>
              <a:t>Resources and Conclusion</a:t>
            </a:r>
          </a:p>
        </p:txBody>
      </p:sp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09" y="107976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60" y="3956155"/>
            <a:ext cx="399019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351132" y="638820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30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65379DF6-E3CB-F982-9C97-2F696E72F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450" y="1079763"/>
            <a:ext cx="435801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09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7C02-C4CD-B348-84D1-E6E759BB2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137" y="2982230"/>
            <a:ext cx="6353783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450531" y="6334919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4" y="-451"/>
            <a:ext cx="8519809" cy="1325563"/>
          </a:xfrm>
        </p:spPr>
        <p:txBody>
          <a:bodyPr/>
          <a:lstStyle/>
          <a:p>
            <a:r>
              <a:rPr lang="en-US" dirty="0"/>
              <a:t>Setting Financial Goals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250569"/>
            <a:ext cx="8519809" cy="237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Why do we set goals?</a:t>
            </a:r>
          </a:p>
          <a:p>
            <a:pPr marL="0" indent="0">
              <a:buNone/>
            </a:pPr>
            <a:r>
              <a:rPr lang="en-US" sz="2000" dirty="0"/>
              <a:t>Review your goals</a:t>
            </a:r>
          </a:p>
          <a:p>
            <a:pPr marL="0" indent="0">
              <a:buNone/>
            </a:pPr>
            <a:r>
              <a:rPr lang="en-US" sz="2000" dirty="0"/>
              <a:t>Turn your goals into SMART goals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67" y="2836719"/>
            <a:ext cx="7360691" cy="378243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9257146" y="6436591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4</a:t>
            </a:fld>
            <a:endParaRPr lang="es-MX" dirty="0"/>
          </a:p>
        </p:txBody>
      </p:sp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86BCF4D8-91A7-4F1D-84EC-48D41F542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855" y="1241333"/>
            <a:ext cx="362248" cy="362248"/>
          </a:xfrm>
          <a:prstGeom prst="rect">
            <a:avLst/>
          </a:prstGeom>
        </p:spPr>
      </p:pic>
      <p:pic>
        <p:nvPicPr>
          <p:cNvPr id="3" name="Graphic 2" descr="Chevron arrows with solid fill">
            <a:extLst>
              <a:ext uri="{FF2B5EF4-FFF2-40B4-BE49-F238E27FC236}">
                <a16:creationId xmlns:a16="http://schemas.microsoft.com/office/drawing/2014/main" id="{55F01DB2-8EC3-27C7-6CA5-11B0DF61F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855" y="1622053"/>
            <a:ext cx="362248" cy="362248"/>
          </a:xfrm>
          <a:prstGeom prst="rect">
            <a:avLst/>
          </a:prstGeom>
        </p:spPr>
      </p:pic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D0DAB3B0-0B46-306F-D3CD-EA738D92B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855" y="2020688"/>
            <a:ext cx="362248" cy="3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81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4" y="6280"/>
            <a:ext cx="8519809" cy="1325563"/>
          </a:xfrm>
        </p:spPr>
        <p:txBody>
          <a:bodyPr/>
          <a:lstStyle/>
          <a:p>
            <a:r>
              <a:rPr lang="en-US" dirty="0"/>
              <a:t>SMART Activity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303327" y="648659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2105" y="1907614"/>
            <a:ext cx="42846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SGT Sanders saved $334 per month for nine months to put a $3,000 down payment on a vehicle.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26" y="1870997"/>
            <a:ext cx="4109206" cy="2398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51857" y="5111571"/>
            <a:ext cx="503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2137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S.M.A.R.T</a:t>
            </a:r>
          </a:p>
        </p:txBody>
      </p:sp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3785D468-4D68-96FF-CCC3-CB409E92D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9857" y="1972269"/>
            <a:ext cx="362248" cy="3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52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1C13-A145-4608-AB37-5B4458779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905" y="81348"/>
            <a:ext cx="8519809" cy="1325563"/>
          </a:xfrm>
        </p:spPr>
        <p:txBody>
          <a:bodyPr/>
          <a:lstStyle/>
          <a:p>
            <a:r>
              <a:rPr lang="en-US" dirty="0"/>
              <a:t>Setting Financial Goals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331037" y="636154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34725703"/>
              </p:ext>
            </p:extLst>
          </p:nvPr>
        </p:nvGraphicFramePr>
        <p:xfrm>
          <a:off x="3324309" y="1485841"/>
          <a:ext cx="8029491" cy="4557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833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358745" y="6410593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41A5C9-0D88-51A6-4D09-C436592E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477" y="0"/>
            <a:ext cx="8519809" cy="1048454"/>
          </a:xfrm>
        </p:spPr>
        <p:txBody>
          <a:bodyPr/>
          <a:lstStyle/>
          <a:p>
            <a:r>
              <a:rPr lang="en-US" dirty="0"/>
              <a:t>Adjust Spending Plan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4F806FD-67A3-A3A2-FACA-7E5A8875E5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967863"/>
            <a:ext cx="8519809" cy="150022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b="0" dirty="0"/>
              <a:t>Create and update your spending plan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0" dirty="0"/>
              <a:t> Evaluate and update automatic fund transfers, bill payments and allotments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0" dirty="0"/>
              <a:t> Account for changes to income, taxes, and expenses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5FF8D9-B393-6BC0-30DF-416DA4F61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143" y="2423670"/>
            <a:ext cx="8020476" cy="435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C1BC-8CDB-9649-9786-1C15D95A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152" y="19050"/>
            <a:ext cx="8519809" cy="991737"/>
          </a:xfrm>
        </p:spPr>
        <p:txBody>
          <a:bodyPr/>
          <a:lstStyle/>
          <a:p>
            <a:r>
              <a:rPr lang="en-US" dirty="0"/>
              <a:t>Leave and Earnings Statement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32F435-0136-2C44-9102-F3D5E65A6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33735" y="1895741"/>
            <a:ext cx="3956548" cy="354245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Review your Leave and Earnings Statement (LES)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Review your bank statements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96" y="1136461"/>
            <a:ext cx="4931858" cy="5308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9086850" y="6445143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Graphic 2" descr="Chevron arrows with solid fill">
            <a:extLst>
              <a:ext uri="{FF2B5EF4-FFF2-40B4-BE49-F238E27FC236}">
                <a16:creationId xmlns:a16="http://schemas.microsoft.com/office/drawing/2014/main" id="{9BD8AD5D-04B9-B647-A124-431E2FC57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1487" y="1972269"/>
            <a:ext cx="362248" cy="362248"/>
          </a:xfrm>
          <a:prstGeom prst="rect">
            <a:avLst/>
          </a:prstGeom>
        </p:spPr>
      </p:pic>
      <p:pic>
        <p:nvPicPr>
          <p:cNvPr id="4" name="Graphic 3" descr="Chevron arrows with solid fill">
            <a:extLst>
              <a:ext uri="{FF2B5EF4-FFF2-40B4-BE49-F238E27FC236}">
                <a16:creationId xmlns:a16="http://schemas.microsoft.com/office/drawing/2014/main" id="{90DA80CA-9669-6791-6D08-8306CA38D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1487" y="3428554"/>
            <a:ext cx="362248" cy="3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04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-451"/>
            <a:ext cx="8519809" cy="1325563"/>
          </a:xfrm>
        </p:spPr>
        <p:txBody>
          <a:bodyPr/>
          <a:lstStyle/>
          <a:p>
            <a:r>
              <a:rPr lang="en-US" dirty="0"/>
              <a:t>Members of the Guard and Reserve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32F435-0136-2C44-9102-F3D5E65A6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4" y="1523041"/>
            <a:ext cx="8519809" cy="12097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Review requirements of the Uniformed Services Employment and Reemployment Rights Act (USERRA)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284854" y="6422736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6" y="2732808"/>
            <a:ext cx="7810504" cy="3415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Graphic 2" descr="Chevron arrows with solid fill">
            <a:extLst>
              <a:ext uri="{FF2B5EF4-FFF2-40B4-BE49-F238E27FC236}">
                <a16:creationId xmlns:a16="http://schemas.microsoft.com/office/drawing/2014/main" id="{D6ABF108-EED8-EC59-CFA7-2582C15E8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857" y="1600785"/>
            <a:ext cx="362248" cy="3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0036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CCDF9DE53DCD4484AD150B9E4441FE" ma:contentTypeVersion="2" ma:contentTypeDescription="Create a new document." ma:contentTypeScope="" ma:versionID="4eea605cfc3999822e9ecce661577999">
  <xsd:schema xmlns:xsd="http://www.w3.org/2001/XMLSchema" xmlns:xs="http://www.w3.org/2001/XMLSchema" xmlns:p="http://schemas.microsoft.com/office/2006/metadata/properties" xmlns:ns2="995a3f9f-b078-4f81-9519-6bd83b3c9722" targetNamespace="http://schemas.microsoft.com/office/2006/metadata/properties" ma:root="true" ma:fieldsID="9a004d1e10c9814e5ecf8946b6afd311" ns2:_="">
    <xsd:import namespace="995a3f9f-b078-4f81-9519-6bd83b3c97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a3f9f-b078-4f81-9519-6bd83b3c9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470506-5B1B-4EDC-8BDE-705325A26EEB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95a3f9f-b078-4f81-9519-6bd83b3c972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6CA8989-0FD7-44E7-8ED0-02100A34CB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5a3f9f-b078-4f81-9519-6bd83b3c97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55145</TotalTime>
  <Words>972</Words>
  <Application>Microsoft Office PowerPoint</Application>
  <PresentationFormat>Widescreen</PresentationFormat>
  <Paragraphs>228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Financial Planning</vt:lpstr>
      <vt:lpstr>Setting Financial Goals</vt:lpstr>
      <vt:lpstr>SMART Activity</vt:lpstr>
      <vt:lpstr>Setting Financial Goals </vt:lpstr>
      <vt:lpstr>Adjust Spending Plan</vt:lpstr>
      <vt:lpstr>Leave and Earnings Statement</vt:lpstr>
      <vt:lpstr>Members of the Guard and Reserve</vt:lpstr>
      <vt:lpstr>Taxes</vt:lpstr>
      <vt:lpstr>Insurance and Legal Documents</vt:lpstr>
      <vt:lpstr>The Purpose of Life Insurance</vt:lpstr>
      <vt:lpstr>Insurance Overview</vt:lpstr>
      <vt:lpstr>PowerPoint Presentation</vt:lpstr>
      <vt:lpstr>How to Change Your SGLI</vt:lpstr>
      <vt:lpstr>Legal Documents</vt:lpstr>
      <vt:lpstr>Survivor Benefits</vt:lpstr>
      <vt:lpstr>Survivors’ Education Benefits</vt:lpstr>
      <vt:lpstr>Saving and Investing</vt:lpstr>
      <vt:lpstr>Savings Deposit Program (SDP)</vt:lpstr>
      <vt:lpstr>Thrift Savings Plan (TSP)</vt:lpstr>
      <vt:lpstr>Managing Debt and Credit</vt:lpstr>
      <vt:lpstr>Financial Warning Signs</vt:lpstr>
      <vt:lpstr>Military Consumer Protections</vt:lpstr>
      <vt:lpstr>Military Lending Act (MLA)</vt:lpstr>
      <vt:lpstr>Servicemembers Civil Relief Act (SCRA)</vt:lpstr>
      <vt:lpstr>Protect Your Credit Reputation</vt:lpstr>
      <vt:lpstr>PowerPoint Presentation</vt:lpstr>
      <vt:lpstr>Summary</vt:lpstr>
      <vt:lpstr>Resources and 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Mroszczyk, Robyn CIV USARMY HQDA DCS G-9 (USA)</cp:lastModifiedBy>
  <cp:revision>453</cp:revision>
  <dcterms:created xsi:type="dcterms:W3CDTF">2019-07-10T15:06:07Z</dcterms:created>
  <dcterms:modified xsi:type="dcterms:W3CDTF">2024-09-23T19:31:22Z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0x010100B9CCDF9DE53DCD4484AD150B9E4441FE</vt:lpwstr>
  </property>
  <property fmtid="{D5CDD505-2E9C-101B-9397-08002B2CF9AE}" pid="6" name="TitusGUID">
    <vt:lpwstr>b9791571-66ac-406c-a7fe-58c22b437493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</Properties>
</file>